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72" r:id="rId3"/>
    <p:sldId id="273" r:id="rId4"/>
    <p:sldId id="276" r:id="rId5"/>
    <p:sldId id="258" r:id="rId6"/>
    <p:sldId id="277" r:id="rId7"/>
    <p:sldId id="279" r:id="rId8"/>
    <p:sldId id="280" r:id="rId9"/>
    <p:sldId id="281" r:id="rId10"/>
    <p:sldId id="257" r:id="rId11"/>
    <p:sldId id="269" r:id="rId12"/>
    <p:sldId id="261" r:id="rId13"/>
    <p:sldId id="284" r:id="rId14"/>
    <p:sldId id="285" r:id="rId15"/>
    <p:sldId id="286" r:id="rId16"/>
    <p:sldId id="282" r:id="rId17"/>
    <p:sldId id="274" r:id="rId18"/>
    <p:sldId id="266"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5455" autoAdjust="0"/>
  </p:normalViewPr>
  <p:slideViewPr>
    <p:cSldViewPr snapToGrid="0" snapToObjects="1">
      <p:cViewPr varScale="1">
        <p:scale>
          <a:sx n="88" d="100"/>
          <a:sy n="88" d="100"/>
        </p:scale>
        <p:origin x="546"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Max concentration (µg/L)</c:v>
                </c:pt>
              </c:strCache>
            </c:strRef>
          </c:tx>
          <c:spPr>
            <a:solidFill>
              <a:srgbClr val="4FA79A"/>
            </a:solidFill>
            <a:effectLst/>
          </c:spPr>
          <c:invertIfNegative val="0"/>
          <c:dLbls>
            <c:numFmt formatCode="#,##0" sourceLinked="0"/>
            <c:spPr>
              <a:noFill/>
              <a:ln>
                <a:noFill/>
              </a:ln>
              <a:effectLst/>
            </c:spPr>
            <c:txPr>
              <a:bodyPr/>
              <a:lstStyle/>
              <a:p>
                <a:pPr>
                  <a:defRPr sz="1050" b="0" i="0" u="none" strike="noStrike">
                    <a:solidFill>
                      <a:srgbClr val="17302D"/>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Moxifloxacin</c:v>
                </c:pt>
                <c:pt idx="1">
                  <c:v>Ampicillin</c:v>
                </c:pt>
                <c:pt idx="2">
                  <c:v>Doxycycline</c:v>
                </c:pt>
                <c:pt idx="3">
                  <c:v>Ciprofloxacin</c:v>
                </c:pt>
                <c:pt idx="4">
                  <c:v>Linezolid</c:v>
                </c:pt>
              </c:strCache>
            </c:strRef>
          </c:cat>
          <c:val>
            <c:numRef>
              <c:f>Sheet1!$B$2:$B$6</c:f>
              <c:numCache>
                <c:formatCode>General</c:formatCode>
                <c:ptCount val="5"/>
                <c:pt idx="0">
                  <c:v>694.1</c:v>
                </c:pt>
                <c:pt idx="1">
                  <c:v>29.1</c:v>
                </c:pt>
                <c:pt idx="2">
                  <c:v>14.9</c:v>
                </c:pt>
                <c:pt idx="3">
                  <c:v>9.4</c:v>
                </c:pt>
                <c:pt idx="4">
                  <c:v>37</c:v>
                </c:pt>
              </c:numCache>
            </c:numRef>
          </c:val>
          <c:extLst>
            <c:ext xmlns:c16="http://schemas.microsoft.com/office/drawing/2014/chart" uri="{C3380CC4-5D6E-409C-BE32-E72D297353CC}">
              <c16:uniqueId val="{00000000-8C0B-41D5-952A-331C0F7194A9}"/>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7302D"/>
                </a:solidFill>
                <a:latin typeface="Arial"/>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Tonnes/year</c:v>
                </c:pt>
              </c:strCache>
            </c:strRef>
          </c:tx>
          <c:spPr>
            <a:solidFill>
              <a:srgbClr val="4FA79A"/>
            </a:solidFill>
            <a:effectLst/>
          </c:spPr>
          <c:invertIfNegative val="0"/>
          <c:dLbls>
            <c:numFmt formatCode="#,##0" sourceLinked="0"/>
            <c:spPr>
              <a:noFill/>
              <a:ln>
                <a:noFill/>
              </a:ln>
              <a:effectLst/>
            </c:spPr>
            <c:txPr>
              <a:bodyPr/>
              <a:lstStyle/>
              <a:p>
                <a:pPr>
                  <a:defRPr sz="1200" b="0" i="0" u="none" strike="noStrike">
                    <a:solidFill>
                      <a:srgbClr val="17302D"/>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2017</c:v>
                </c:pt>
                <c:pt idx="1">
                  <c:v>2030 (projected)</c:v>
                </c:pt>
              </c:strCache>
            </c:strRef>
          </c:cat>
          <c:val>
            <c:numRef>
              <c:f>Sheet1!$B$2:$B$3</c:f>
              <c:numCache>
                <c:formatCode>General</c:formatCode>
                <c:ptCount val="2"/>
                <c:pt idx="0">
                  <c:v>2053</c:v>
                </c:pt>
                <c:pt idx="1">
                  <c:v>2190</c:v>
                </c:pt>
              </c:numCache>
            </c:numRef>
          </c:val>
          <c:extLst>
            <c:ext xmlns:c16="http://schemas.microsoft.com/office/drawing/2014/chart" uri="{C3380CC4-5D6E-409C-BE32-E72D297353CC}">
              <c16:uniqueId val="{00000000-66F1-47D0-8F60-637967FC400E}"/>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7302D"/>
                </a:solidFill>
                <a:latin typeface="Arial"/>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7946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Hello</a:t>
            </a:r>
            <a:r>
              <a:rPr lang="en-US" baseline="0" smtClean="0"/>
              <a:t> Sir, </a:t>
            </a:r>
            <a:r>
              <a:rPr lang="en-US" smtClean="0"/>
              <a:t>Today </a:t>
            </a:r>
            <a:r>
              <a:rPr lang="en-US" dirty="0"/>
              <a:t>we are discussing antimicrobial resistance (AMR), using India as a central case study to examine both the biological mechanisms of superbugs and the clinical realities faced on the ground.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169515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45998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the crisis gets scary. In Indian NICUs, newborns are battling aggressive Gram-negative bacteria that are already immune to standard first-line treatments, forcing doctors to rely on toxic last-resort antibiotics.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736135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138007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655200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436685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NDM-1 controversy showed that AMR knows no borders. It is exceptionally dangerous because it operates as a metallo-beta-lactamase. Unlike typical enzymes blocked by standard inhibitors, its zinc-based active site renders drugs like tazobactam useless, while destroying last-line carbapenems. Because it lives on plasmids, it acts like an aggressive software upgrade that bacteria can instantly swap horizontally—which is how it traveled from urban centers to Arctic soil.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mcr-1 considered the most dangerous gene today? Because of compatibility. It doesn't just stay isolated; it actively hitches a ride into bacteria that already carry NDM-1. When these two genes combine, we hit the terrifying horizon of total pan-drug resistance.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75577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critical turning point where the story transitions from bad to worse. When NDM-1 disabled our safest powerful drugs, carbapenems, we had to look backward. Medicine resurrected colistin—an antibiotic that doctors had abandoned for decades because it is highly toxic and dangerous, frequently destroying a patient's kidneys. It was our 'break in case of emergency' glass wall. But in 2015, the discovery of the mcr-1 gene in China proved that bacteria had cracked this final vault, learning to pass colistin resistance easily through plasmids.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603184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437812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423894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914986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197954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the crisis we face is not just a biological breakdown, but a structural one. Genes like NDM-1 and mcr-1 have proven that bacteria can share genetic defenses on a global scale. We cannot simply try to out-innovate them with newer chemical formulas—we have to protect the weapons we already have. By enforcing strict environmental mandates, maintaining agricultural bans, and standardizing medical diagnostics, we can preserve our final defenses and ensure that common infections don't turn back into global killers. Thank you.</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29.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a:effectLst/>
      </p:bgPr>
    </p:bg>
    <p:spTree>
      <p:nvGrpSpPr>
        <p:cNvPr id="1" name=""/>
        <p:cNvGrpSpPr/>
        <p:nvPr/>
      </p:nvGrpSpPr>
      <p:grpSpPr>
        <a:xfrm>
          <a:off x="0" y="0"/>
          <a:ext cx="0" cy="0"/>
          <a:chOff x="0" y="0"/>
          <a:chExt cx="0" cy="0"/>
        </a:xfrm>
      </p:grpSpPr>
      <p:pic>
        <p:nvPicPr>
          <p:cNvPr id="2" name="Image 0" descr="/home/claude/amr_deck/icons/biohazard_navy.png"/>
          <p:cNvPicPr>
            <a:picLocks noChangeAspect="1"/>
          </p:cNvPicPr>
          <p:nvPr/>
        </p:nvPicPr>
        <p:blipFill>
          <a:blip r:embed="rId3">
            <a:alphaModFix amt="22000"/>
          </a:blip>
          <a:stretch>
            <a:fillRect/>
          </a:stretch>
        </p:blipFill>
        <p:spPr>
          <a:xfrm>
            <a:off x="7955280" y="1005840"/>
            <a:ext cx="4937760" cy="4937760"/>
          </a:xfrm>
          <a:prstGeom prst="rect">
            <a:avLst/>
          </a:prstGeom>
        </p:spPr>
      </p:pic>
      <p:sp>
        <p:nvSpPr>
          <p:cNvPr id="3" name="Text 0"/>
          <p:cNvSpPr/>
          <p:nvPr/>
        </p:nvSpPr>
        <p:spPr>
          <a:xfrm>
            <a:off x="822960" y="914401"/>
            <a:ext cx="8229600" cy="365760"/>
          </a:xfrm>
          <a:prstGeom prst="rect">
            <a:avLst/>
          </a:prstGeom>
          <a:noFill/>
          <a:ln/>
        </p:spPr>
        <p:txBody>
          <a:bodyPr wrap="square" rtlCol="0" anchor="ctr"/>
          <a:lstStyle/>
          <a:p>
            <a:pPr marL="0" indent="0">
              <a:buNone/>
            </a:pPr>
            <a:r>
              <a:rPr lang="en-US" sz="1400" b="1" kern="0" spc="300" dirty="0">
                <a:solidFill>
                  <a:srgbClr val="8FA3C7"/>
                </a:solidFill>
                <a:latin typeface="Calibri" pitchFamily="34" charset="0"/>
                <a:ea typeface="Calibri" pitchFamily="34" charset="-122"/>
                <a:cs typeface="Calibri" pitchFamily="34" charset="-120"/>
              </a:rPr>
              <a:t>A GLOBAL SUPERBUG HUB </a:t>
            </a:r>
            <a:endParaRPr lang="en-US" sz="1400" dirty="0"/>
          </a:p>
        </p:txBody>
      </p:sp>
      <p:sp>
        <p:nvSpPr>
          <p:cNvPr id="4" name="Text 1"/>
          <p:cNvSpPr/>
          <p:nvPr/>
        </p:nvSpPr>
        <p:spPr>
          <a:xfrm>
            <a:off x="822960" y="1828800"/>
            <a:ext cx="9601200" cy="1371600"/>
          </a:xfrm>
          <a:prstGeom prst="rect">
            <a:avLst/>
          </a:prstGeom>
          <a:noFill/>
          <a:ln/>
        </p:spPr>
        <p:txBody>
          <a:bodyPr wrap="square"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The AMR Crisis </a:t>
            </a:r>
            <a:endParaRPr lang="en-US" sz="4600" dirty="0"/>
          </a:p>
        </p:txBody>
      </p:sp>
      <p:sp>
        <p:nvSpPr>
          <p:cNvPr id="5" name="Text 2"/>
          <p:cNvSpPr/>
          <p:nvPr/>
        </p:nvSpPr>
        <p:spPr>
          <a:xfrm>
            <a:off x="822960" y="3291840"/>
            <a:ext cx="8686800" cy="731520"/>
          </a:xfrm>
          <a:prstGeom prst="rect">
            <a:avLst/>
          </a:prstGeom>
          <a:noFill/>
          <a:ln/>
        </p:spPr>
        <p:txBody>
          <a:bodyPr wrap="square" rtlCol="0" anchor="ctr"/>
          <a:lstStyle/>
          <a:p>
            <a:pPr marL="0" indent="0">
              <a:buNone/>
            </a:pPr>
            <a:r>
              <a:rPr lang="en-US" sz="1800" i="1" dirty="0">
                <a:solidFill>
                  <a:srgbClr val="CADCFC"/>
                </a:solidFill>
                <a:latin typeface="Calibri" pitchFamily="34" charset="0"/>
                <a:ea typeface="Calibri" pitchFamily="34" charset="-122"/>
                <a:cs typeface="Calibri" pitchFamily="34" charset="-120"/>
              </a:rPr>
              <a:t>Stories, Realities, and Structural Challenges of a Global Superbug Hub</a:t>
            </a:r>
            <a:endParaRPr lang="en-US" sz="1800" dirty="0"/>
          </a:p>
        </p:txBody>
      </p:sp>
      <p:sp>
        <p:nvSpPr>
          <p:cNvPr id="7" name="Text 4"/>
          <p:cNvSpPr/>
          <p:nvPr/>
        </p:nvSpPr>
        <p:spPr>
          <a:xfrm>
            <a:off x="822960" y="6172200"/>
            <a:ext cx="5486400" cy="365760"/>
          </a:xfrm>
          <a:prstGeom prst="rect">
            <a:avLst/>
          </a:prstGeom>
          <a:noFill/>
          <a:ln/>
        </p:spPr>
        <p:txBody>
          <a:bodyPr wrap="square" rtlCol="0" anchor="ctr"/>
          <a:lstStyle/>
          <a:p>
            <a:pPr marL="0" indent="0">
              <a:buNone/>
            </a:pPr>
            <a:r>
              <a:rPr lang="en-US" sz="1200" dirty="0">
                <a:solidFill>
                  <a:srgbClr val="8FA3C7"/>
                </a:solidFill>
                <a:latin typeface="Calibri" pitchFamily="34" charset="0"/>
                <a:ea typeface="Calibri" pitchFamily="34" charset="-122"/>
                <a:cs typeface="Calibri" pitchFamily="34" charset="-120"/>
              </a:rPr>
              <a:t>Antimicrobial Resistance Briefing</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UN predicts a sharp rise in deaths from drug-resistant infections by  2050. #AMR is not a future risk, it's a present-day crisis  disproportionately affecting vulnerable populations. Join us in spreading  awareness"/>
          <p:cNvPicPr>
            <a:picLocks noChangeAspect="1" noChangeArrowheads="1"/>
          </p:cNvPicPr>
          <p:nvPr/>
        </p:nvPicPr>
        <p:blipFill rotWithShape="1">
          <a:blip r:embed="rId2">
            <a:extLst>
              <a:ext uri="{28A0092B-C50C-407E-A947-70E740481C1C}">
                <a14:useLocalDpi xmlns:a14="http://schemas.microsoft.com/office/drawing/2010/main" val="0"/>
              </a:ext>
            </a:extLst>
          </a:blip>
          <a:srcRect l="6028" r="6014" b="4914"/>
          <a:stretch/>
        </p:blipFill>
        <p:spPr bwMode="auto">
          <a:xfrm>
            <a:off x="0" y="0"/>
            <a:ext cx="6122988" cy="661916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Predicted annual deaths (and mortality rates) due to AMR by 2050 (data taken from the 2016 O'Neill report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rotWithShape="1">
          <a:blip r:embed="rId3"/>
          <a:srcRect l="-1709" t="2564" r="1709" b="10471"/>
          <a:stretch/>
        </p:blipFill>
        <p:spPr>
          <a:xfrm>
            <a:off x="6002116" y="7937"/>
            <a:ext cx="6113067" cy="5316279"/>
          </a:xfrm>
          <a:prstGeom prst="rect">
            <a:avLst/>
          </a:prstGeom>
        </p:spPr>
      </p:pic>
      <p:cxnSp>
        <p:nvCxnSpPr>
          <p:cNvPr id="6" name="Straight Arrow Connector 5"/>
          <p:cNvCxnSpPr/>
          <p:nvPr/>
        </p:nvCxnSpPr>
        <p:spPr>
          <a:xfrm flipH="1">
            <a:off x="10154093" y="3817088"/>
            <a:ext cx="457200" cy="21796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9287249" y="4439493"/>
            <a:ext cx="866844" cy="155727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2" descr="Question Mark Symbol PNG Transparent Images Free Download | Vector Files |  Pngtr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4484" y="6018535"/>
            <a:ext cx="785037" cy="785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492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563721" y="384048"/>
            <a:ext cx="9144000" cy="320040"/>
          </a:xfrm>
          <a:prstGeom prst="rect">
            <a:avLst/>
          </a:prstGeom>
          <a:noFill/>
          <a:ln/>
        </p:spPr>
        <p:txBody>
          <a:bodyPr wrap="square" lIns="0" tIns="0" rIns="0" bIns="0" rtlCol="0" anchor="ctr"/>
          <a:lstStyle/>
          <a:p>
            <a:r>
              <a:rPr lang="en-US" sz="1200" b="1" kern="0" spc="200" dirty="0">
                <a:solidFill>
                  <a:srgbClr val="D64550"/>
                </a:solidFill>
                <a:latin typeface="Calibri" pitchFamily="34" charset="0"/>
                <a:ea typeface="Calibri" pitchFamily="34" charset="-122"/>
                <a:cs typeface="Calibri" pitchFamily="34" charset="-120"/>
              </a:rPr>
              <a:t>THE AMR MORTALITY DIVIDE</a:t>
            </a:r>
            <a:endParaRPr lang="en-US" sz="1200" dirty="0"/>
          </a:p>
        </p:txBody>
      </p:sp>
      <p:sp>
        <p:nvSpPr>
          <p:cNvPr id="3" name="Text 1"/>
          <p:cNvSpPr/>
          <p:nvPr/>
        </p:nvSpPr>
        <p:spPr>
          <a:xfrm>
            <a:off x="563721" y="594360"/>
            <a:ext cx="11064240" cy="502920"/>
          </a:xfrm>
          <a:prstGeom prst="rect">
            <a:avLst/>
          </a:prstGeom>
          <a:noFill/>
          <a:ln/>
        </p:spPr>
        <p:txBody>
          <a:bodyPr wrap="square" lIns="0" tIns="0" rIns="0" bIns="0" rtlCol="0" anchor="ctr"/>
          <a:lstStyle/>
          <a:p>
            <a:r>
              <a:rPr lang="en-US" sz="2400" b="1" dirty="0">
                <a:solidFill>
                  <a:srgbClr val="1B2A4A"/>
                </a:solidFill>
                <a:latin typeface="Cambria" pitchFamily="34" charset="0"/>
                <a:ea typeface="Cambria" pitchFamily="34" charset="-122"/>
                <a:cs typeface="Cambria" pitchFamily="34" charset="-120"/>
              </a:rPr>
              <a:t>The Global AMR Crisis: Why Mortality Claims Africa and Asia</a:t>
            </a:r>
            <a:endParaRPr lang="en-US" sz="2400" dirty="0"/>
          </a:p>
        </p:txBody>
      </p:sp>
      <p:sp>
        <p:nvSpPr>
          <p:cNvPr id="4" name="Text 2"/>
          <p:cNvSpPr/>
          <p:nvPr/>
        </p:nvSpPr>
        <p:spPr>
          <a:xfrm>
            <a:off x="563721" y="1097280"/>
            <a:ext cx="11064240" cy="310896"/>
          </a:xfrm>
          <a:prstGeom prst="rect">
            <a:avLst/>
          </a:prstGeom>
          <a:noFill/>
          <a:ln/>
        </p:spPr>
        <p:txBody>
          <a:bodyPr wrap="square" lIns="0" tIns="0" rIns="0" bIns="0" rtlCol="0" anchor="ctr"/>
          <a:lstStyle/>
          <a:p>
            <a:r>
              <a:rPr lang="en-US" sz="1350" i="1" dirty="0">
                <a:solidFill>
                  <a:srgbClr val="2C7873"/>
                </a:solidFill>
                <a:latin typeface="Calibri" pitchFamily="34" charset="0"/>
                <a:ea typeface="Calibri" pitchFamily="34" charset="-122"/>
                <a:cs typeface="Calibri" pitchFamily="34" charset="-120"/>
              </a:rPr>
              <a:t>Structural Vulnerabilities, Not Just Smarter Bugs</a:t>
            </a:r>
            <a:endParaRPr lang="en-US" sz="1350" dirty="0"/>
          </a:p>
        </p:txBody>
      </p:sp>
      <p:sp>
        <p:nvSpPr>
          <p:cNvPr id="5" name="Text 3"/>
          <p:cNvSpPr/>
          <p:nvPr/>
        </p:nvSpPr>
        <p:spPr>
          <a:xfrm>
            <a:off x="563721" y="1517904"/>
            <a:ext cx="3931920" cy="256032"/>
          </a:xfrm>
          <a:prstGeom prst="rect">
            <a:avLst/>
          </a:prstGeom>
          <a:noFill/>
          <a:ln/>
        </p:spPr>
        <p:txBody>
          <a:bodyPr wrap="square" lIns="0" tIns="0" rIns="0" bIns="0" rtlCol="0" anchor="ctr"/>
          <a:lstStyle/>
          <a:p>
            <a:r>
              <a:rPr lang="en-US" sz="1050" b="1" kern="0" spc="100" dirty="0">
                <a:solidFill>
                  <a:srgbClr val="D64550"/>
                </a:solidFill>
                <a:latin typeface="Calibri" pitchFamily="34" charset="0"/>
                <a:ea typeface="Calibri" pitchFamily="34" charset="-122"/>
                <a:cs typeface="Calibri" pitchFamily="34" charset="-120"/>
              </a:rPr>
              <a:t>THE GRIM FORECAST  ·  Lancet, 2022</a:t>
            </a:r>
            <a:endParaRPr lang="en-US" sz="1050" dirty="0"/>
          </a:p>
        </p:txBody>
      </p:sp>
      <p:sp>
        <p:nvSpPr>
          <p:cNvPr id="6" name="Shape 4"/>
          <p:cNvSpPr/>
          <p:nvPr/>
        </p:nvSpPr>
        <p:spPr>
          <a:xfrm>
            <a:off x="563721" y="1828800"/>
            <a:ext cx="3931920" cy="1051560"/>
          </a:xfrm>
          <a:prstGeom prst="roundRect">
            <a:avLst>
              <a:gd name="adj" fmla="val 6957"/>
            </a:avLst>
          </a:prstGeom>
          <a:solidFill>
            <a:srgbClr val="FFFFFF"/>
          </a:solidFill>
          <a:ln w="12700">
            <a:solidFill>
              <a:srgbClr val="E3E6EC"/>
            </a:solidFill>
            <a:prstDash val="solid"/>
          </a:ln>
          <a:effectLst>
            <a:outerShdw blurRad="76200" dist="25400" dir="5400000" algn="bl" rotWithShape="0">
              <a:srgbClr val="1B2A4A">
                <a:alpha val="10000"/>
              </a:srgbClr>
            </a:outerShdw>
          </a:effectLst>
        </p:spPr>
      </p:sp>
      <p:sp>
        <p:nvSpPr>
          <p:cNvPr id="7" name="Shape 5"/>
          <p:cNvSpPr/>
          <p:nvPr/>
        </p:nvSpPr>
        <p:spPr>
          <a:xfrm>
            <a:off x="746601" y="2007108"/>
            <a:ext cx="694944" cy="694944"/>
          </a:xfrm>
          <a:prstGeom prst="ellipse">
            <a:avLst/>
          </a:prstGeom>
          <a:solidFill>
            <a:srgbClr val="D64550"/>
          </a:solidFill>
          <a:ln/>
        </p:spPr>
      </p:sp>
      <p:pic>
        <p:nvPicPr>
          <p:cNvPr id="8" name="Image 0" descr="/home/claude/amr_deck/icon_globeAmer.png"/>
          <p:cNvPicPr>
            <a:picLocks noChangeAspect="1"/>
          </p:cNvPicPr>
          <p:nvPr/>
        </p:nvPicPr>
        <p:blipFill>
          <a:blip r:embed="rId3"/>
          <a:stretch>
            <a:fillRect/>
          </a:stretch>
        </p:blipFill>
        <p:spPr>
          <a:xfrm>
            <a:off x="843893" y="2104400"/>
            <a:ext cx="500360" cy="500360"/>
          </a:xfrm>
          <a:prstGeom prst="rect">
            <a:avLst/>
          </a:prstGeom>
        </p:spPr>
      </p:pic>
      <p:sp>
        <p:nvSpPr>
          <p:cNvPr id="9" name="Text 6"/>
          <p:cNvSpPr/>
          <p:nvPr/>
        </p:nvSpPr>
        <p:spPr>
          <a:xfrm>
            <a:off x="1615281" y="1901952"/>
            <a:ext cx="2697480" cy="310896"/>
          </a:xfrm>
          <a:prstGeom prst="rect">
            <a:avLst/>
          </a:prstGeom>
          <a:noFill/>
          <a:ln/>
        </p:spPr>
        <p:txBody>
          <a:bodyPr wrap="square" lIns="0" tIns="0" rIns="0" bIns="0" rtlCol="0" anchor="ctr"/>
          <a:lstStyle/>
          <a:p>
            <a:r>
              <a:rPr lang="en-US" sz="1900" b="1" dirty="0">
                <a:solidFill>
                  <a:srgbClr val="D64550"/>
                </a:solidFill>
                <a:latin typeface="Cambria" pitchFamily="34" charset="0"/>
                <a:ea typeface="Cambria" pitchFamily="34" charset="-122"/>
                <a:cs typeface="Cambria" pitchFamily="34" charset="-120"/>
              </a:rPr>
              <a:t>27.3</a:t>
            </a:r>
            <a:r>
              <a:rPr lang="en-US" sz="1000" dirty="0">
                <a:solidFill>
                  <a:srgbClr val="6B7280"/>
                </a:solidFill>
                <a:latin typeface="Cambria" pitchFamily="34" charset="0"/>
                <a:ea typeface="Cambria" pitchFamily="34" charset="-122"/>
                <a:cs typeface="Cambria" pitchFamily="34" charset="-120"/>
              </a:rPr>
              <a:t>  / 100k</a:t>
            </a:r>
            <a:endParaRPr lang="en-US" sz="1900" dirty="0"/>
          </a:p>
        </p:txBody>
      </p:sp>
      <p:sp>
        <p:nvSpPr>
          <p:cNvPr id="10" name="Text 7"/>
          <p:cNvSpPr/>
          <p:nvPr/>
        </p:nvSpPr>
        <p:spPr>
          <a:xfrm>
            <a:off x="1615281" y="2212848"/>
            <a:ext cx="2697480" cy="237744"/>
          </a:xfrm>
          <a:prstGeom prst="rect">
            <a:avLst/>
          </a:prstGeom>
          <a:noFill/>
          <a:ln/>
        </p:spPr>
        <p:txBody>
          <a:bodyPr wrap="square" lIns="0" tIns="0" rIns="0" bIns="0" rtlCol="0" anchor="ctr"/>
          <a:lstStyle/>
          <a:p>
            <a:r>
              <a:rPr lang="en-US" sz="1150" b="1" dirty="0">
                <a:solidFill>
                  <a:srgbClr val="1B2A4A"/>
                </a:solidFill>
                <a:latin typeface="Calibri" pitchFamily="34" charset="0"/>
                <a:ea typeface="Calibri" pitchFamily="34" charset="-122"/>
                <a:cs typeface="Calibri" pitchFamily="34" charset="-120"/>
              </a:rPr>
              <a:t>Sub-Saharan Africa</a:t>
            </a:r>
            <a:endParaRPr lang="en-US" sz="1150" dirty="0"/>
          </a:p>
        </p:txBody>
      </p:sp>
      <p:sp>
        <p:nvSpPr>
          <p:cNvPr id="11" name="Text 8"/>
          <p:cNvSpPr/>
          <p:nvPr/>
        </p:nvSpPr>
        <p:spPr>
          <a:xfrm>
            <a:off x="1615281" y="2450592"/>
            <a:ext cx="2697480" cy="384048"/>
          </a:xfrm>
          <a:prstGeom prst="rect">
            <a:avLst/>
          </a:prstGeom>
          <a:noFill/>
          <a:ln/>
        </p:spPr>
        <p:txBody>
          <a:bodyPr wrap="square" lIns="0" tIns="0" rIns="0" bIns="0" rtlCol="0" anchor="t"/>
          <a:lstStyle/>
          <a:p>
            <a:pPr>
              <a:lnSpc>
                <a:spcPct val="108000"/>
              </a:lnSpc>
            </a:pPr>
            <a:r>
              <a:rPr lang="en-US" sz="980" dirty="0">
                <a:solidFill>
                  <a:srgbClr val="3D4A63"/>
                </a:solidFill>
                <a:latin typeface="Calibri" pitchFamily="34" charset="0"/>
                <a:ea typeface="Calibri" pitchFamily="34" charset="-122"/>
                <a:cs typeface="Calibri" pitchFamily="34" charset="-120"/>
              </a:rPr>
              <a:t>Highest global AMR mortality rate of any region.</a:t>
            </a:r>
            <a:endParaRPr lang="en-US" sz="980" dirty="0"/>
          </a:p>
        </p:txBody>
      </p:sp>
      <p:sp>
        <p:nvSpPr>
          <p:cNvPr id="12" name="Shape 9"/>
          <p:cNvSpPr/>
          <p:nvPr/>
        </p:nvSpPr>
        <p:spPr>
          <a:xfrm>
            <a:off x="563721" y="2999232"/>
            <a:ext cx="3931920" cy="1051560"/>
          </a:xfrm>
          <a:prstGeom prst="roundRect">
            <a:avLst>
              <a:gd name="adj" fmla="val 6957"/>
            </a:avLst>
          </a:prstGeom>
          <a:solidFill>
            <a:srgbClr val="FFFFFF"/>
          </a:solidFill>
          <a:ln w="12700">
            <a:solidFill>
              <a:srgbClr val="E3E6EC"/>
            </a:solidFill>
            <a:prstDash val="solid"/>
          </a:ln>
          <a:effectLst>
            <a:outerShdw blurRad="76200" dist="25400" dir="5400000" algn="bl" rotWithShape="0">
              <a:srgbClr val="1B2A4A">
                <a:alpha val="10000"/>
              </a:srgbClr>
            </a:outerShdw>
          </a:effectLst>
        </p:spPr>
      </p:sp>
      <p:sp>
        <p:nvSpPr>
          <p:cNvPr id="13" name="Shape 10"/>
          <p:cNvSpPr/>
          <p:nvPr/>
        </p:nvSpPr>
        <p:spPr>
          <a:xfrm>
            <a:off x="746601" y="3177540"/>
            <a:ext cx="694944" cy="694944"/>
          </a:xfrm>
          <a:prstGeom prst="ellipse">
            <a:avLst/>
          </a:prstGeom>
          <a:solidFill>
            <a:srgbClr val="1B2A4A"/>
          </a:solidFill>
          <a:ln/>
        </p:spPr>
      </p:sp>
      <p:pic>
        <p:nvPicPr>
          <p:cNvPr id="14" name="Image 1" descr="/home/claude/amr_deck/icon_mapMarker.png"/>
          <p:cNvPicPr>
            <a:picLocks noChangeAspect="1"/>
          </p:cNvPicPr>
          <p:nvPr/>
        </p:nvPicPr>
        <p:blipFill>
          <a:blip r:embed="rId4"/>
          <a:stretch>
            <a:fillRect/>
          </a:stretch>
        </p:blipFill>
        <p:spPr>
          <a:xfrm>
            <a:off x="843893" y="3274832"/>
            <a:ext cx="500360" cy="500360"/>
          </a:xfrm>
          <a:prstGeom prst="rect">
            <a:avLst/>
          </a:prstGeom>
        </p:spPr>
      </p:pic>
      <p:sp>
        <p:nvSpPr>
          <p:cNvPr id="15" name="Text 11"/>
          <p:cNvSpPr/>
          <p:nvPr/>
        </p:nvSpPr>
        <p:spPr>
          <a:xfrm>
            <a:off x="1615281" y="3072384"/>
            <a:ext cx="2697480" cy="310896"/>
          </a:xfrm>
          <a:prstGeom prst="rect">
            <a:avLst/>
          </a:prstGeom>
          <a:noFill/>
          <a:ln/>
        </p:spPr>
        <p:txBody>
          <a:bodyPr wrap="square" lIns="0" tIns="0" rIns="0" bIns="0" rtlCol="0" anchor="ctr"/>
          <a:lstStyle/>
          <a:p>
            <a:r>
              <a:rPr lang="en-US" sz="1900" b="1" dirty="0">
                <a:solidFill>
                  <a:srgbClr val="1B2A4A"/>
                </a:solidFill>
                <a:latin typeface="Cambria" pitchFamily="34" charset="0"/>
                <a:ea typeface="Cambria" pitchFamily="34" charset="-122"/>
                <a:cs typeface="Cambria" pitchFamily="34" charset="-120"/>
              </a:rPr>
              <a:t>#2</a:t>
            </a:r>
            <a:endParaRPr lang="en-US" sz="1900" dirty="0"/>
          </a:p>
        </p:txBody>
      </p:sp>
      <p:sp>
        <p:nvSpPr>
          <p:cNvPr id="16" name="Text 12"/>
          <p:cNvSpPr/>
          <p:nvPr/>
        </p:nvSpPr>
        <p:spPr>
          <a:xfrm>
            <a:off x="1615281" y="3383280"/>
            <a:ext cx="2697480" cy="237744"/>
          </a:xfrm>
          <a:prstGeom prst="rect">
            <a:avLst/>
          </a:prstGeom>
          <a:noFill/>
          <a:ln/>
        </p:spPr>
        <p:txBody>
          <a:bodyPr wrap="square" lIns="0" tIns="0" rIns="0" bIns="0" rtlCol="0" anchor="ctr"/>
          <a:lstStyle/>
          <a:p>
            <a:r>
              <a:rPr lang="en-US" sz="1150" b="1" dirty="0">
                <a:solidFill>
                  <a:srgbClr val="1B2A4A"/>
                </a:solidFill>
                <a:latin typeface="Calibri" pitchFamily="34" charset="0"/>
                <a:ea typeface="Calibri" pitchFamily="34" charset="-122"/>
                <a:cs typeface="Calibri" pitchFamily="34" charset="-120"/>
              </a:rPr>
              <a:t>South Asia</a:t>
            </a:r>
            <a:endParaRPr lang="en-US" sz="1150" dirty="0"/>
          </a:p>
        </p:txBody>
      </p:sp>
      <p:sp>
        <p:nvSpPr>
          <p:cNvPr id="17" name="Text 13"/>
          <p:cNvSpPr/>
          <p:nvPr/>
        </p:nvSpPr>
        <p:spPr>
          <a:xfrm>
            <a:off x="1615281" y="3621024"/>
            <a:ext cx="2697480" cy="384048"/>
          </a:xfrm>
          <a:prstGeom prst="rect">
            <a:avLst/>
          </a:prstGeom>
          <a:noFill/>
          <a:ln/>
        </p:spPr>
        <p:txBody>
          <a:bodyPr wrap="square" lIns="0" tIns="0" rIns="0" bIns="0" rtlCol="0" anchor="t"/>
          <a:lstStyle/>
          <a:p>
            <a:pPr>
              <a:lnSpc>
                <a:spcPct val="108000"/>
              </a:lnSpc>
            </a:pPr>
            <a:r>
              <a:rPr lang="en-US" sz="980" dirty="0">
                <a:solidFill>
                  <a:srgbClr val="3D4A63"/>
                </a:solidFill>
                <a:latin typeface="Calibri" pitchFamily="34" charset="0"/>
                <a:ea typeface="Calibri" pitchFamily="34" charset="-122"/>
                <a:cs typeface="Calibri" pitchFamily="34" charset="-120"/>
              </a:rPr>
              <a:t>Closely follows — fueled by dense urban centers.</a:t>
            </a:r>
            <a:endParaRPr lang="en-US" sz="980" dirty="0"/>
          </a:p>
        </p:txBody>
      </p:sp>
      <p:sp>
        <p:nvSpPr>
          <p:cNvPr id="18" name="Shape 14"/>
          <p:cNvSpPr/>
          <p:nvPr/>
        </p:nvSpPr>
        <p:spPr>
          <a:xfrm>
            <a:off x="563721" y="4169664"/>
            <a:ext cx="3931920" cy="1051560"/>
          </a:xfrm>
          <a:prstGeom prst="roundRect">
            <a:avLst>
              <a:gd name="adj" fmla="val 6957"/>
            </a:avLst>
          </a:prstGeom>
          <a:solidFill>
            <a:srgbClr val="FFFFFF"/>
          </a:solidFill>
          <a:ln w="12700">
            <a:solidFill>
              <a:srgbClr val="E3E6EC"/>
            </a:solidFill>
            <a:prstDash val="solid"/>
          </a:ln>
          <a:effectLst>
            <a:outerShdw blurRad="76200" dist="25400" dir="5400000" algn="bl" rotWithShape="0">
              <a:srgbClr val="1B2A4A">
                <a:alpha val="10000"/>
              </a:srgbClr>
            </a:outerShdw>
          </a:effectLst>
        </p:spPr>
      </p:sp>
      <p:sp>
        <p:nvSpPr>
          <p:cNvPr id="19" name="Shape 15"/>
          <p:cNvSpPr/>
          <p:nvPr/>
        </p:nvSpPr>
        <p:spPr>
          <a:xfrm>
            <a:off x="746601" y="4347972"/>
            <a:ext cx="694944" cy="694944"/>
          </a:xfrm>
          <a:prstGeom prst="ellipse">
            <a:avLst/>
          </a:prstGeom>
          <a:solidFill>
            <a:srgbClr val="2C7873"/>
          </a:solidFill>
          <a:ln/>
        </p:spPr>
      </p:sp>
      <p:pic>
        <p:nvPicPr>
          <p:cNvPr id="20" name="Image 2" descr="/home/claude/amr_deck/icon_child.png"/>
          <p:cNvPicPr>
            <a:picLocks noChangeAspect="1"/>
          </p:cNvPicPr>
          <p:nvPr/>
        </p:nvPicPr>
        <p:blipFill>
          <a:blip r:embed="rId5"/>
          <a:stretch>
            <a:fillRect/>
          </a:stretch>
        </p:blipFill>
        <p:spPr>
          <a:xfrm>
            <a:off x="843893" y="4445264"/>
            <a:ext cx="500360" cy="500360"/>
          </a:xfrm>
          <a:prstGeom prst="rect">
            <a:avLst/>
          </a:prstGeom>
        </p:spPr>
      </p:pic>
      <p:sp>
        <p:nvSpPr>
          <p:cNvPr id="21" name="Text 16"/>
          <p:cNvSpPr/>
          <p:nvPr/>
        </p:nvSpPr>
        <p:spPr>
          <a:xfrm>
            <a:off x="1615281" y="4242816"/>
            <a:ext cx="2697480" cy="310896"/>
          </a:xfrm>
          <a:prstGeom prst="rect">
            <a:avLst/>
          </a:prstGeom>
          <a:noFill/>
          <a:ln/>
        </p:spPr>
        <p:txBody>
          <a:bodyPr wrap="square" lIns="0" tIns="0" rIns="0" bIns="0" rtlCol="0" anchor="ctr"/>
          <a:lstStyle/>
          <a:p>
            <a:r>
              <a:rPr lang="en-US" sz="1900" b="1" dirty="0">
                <a:solidFill>
                  <a:srgbClr val="2C7873"/>
                </a:solidFill>
                <a:latin typeface="Cambria" pitchFamily="34" charset="0"/>
                <a:ea typeface="Cambria" pitchFamily="34" charset="-122"/>
                <a:cs typeface="Cambria" pitchFamily="34" charset="-120"/>
              </a:rPr>
              <a:t>60%</a:t>
            </a:r>
            <a:endParaRPr lang="en-US" sz="1900" dirty="0"/>
          </a:p>
        </p:txBody>
      </p:sp>
      <p:sp>
        <p:nvSpPr>
          <p:cNvPr id="22" name="Text 17"/>
          <p:cNvSpPr/>
          <p:nvPr/>
        </p:nvSpPr>
        <p:spPr>
          <a:xfrm>
            <a:off x="1615281" y="4553712"/>
            <a:ext cx="2697480" cy="237744"/>
          </a:xfrm>
          <a:prstGeom prst="rect">
            <a:avLst/>
          </a:prstGeom>
          <a:noFill/>
          <a:ln/>
        </p:spPr>
        <p:txBody>
          <a:bodyPr wrap="square" lIns="0" tIns="0" rIns="0" bIns="0" rtlCol="0" anchor="ctr"/>
          <a:lstStyle/>
          <a:p>
            <a:r>
              <a:rPr lang="en-US" sz="1150" b="1" dirty="0">
                <a:solidFill>
                  <a:srgbClr val="1B2A4A"/>
                </a:solidFill>
                <a:latin typeface="Calibri" pitchFamily="34" charset="0"/>
                <a:ea typeface="Calibri" pitchFamily="34" charset="-122"/>
                <a:cs typeface="Calibri" pitchFamily="34" charset="-120"/>
              </a:rPr>
              <a:t>Children Under 5</a:t>
            </a:r>
            <a:endParaRPr lang="en-US" sz="1150" dirty="0"/>
          </a:p>
        </p:txBody>
      </p:sp>
      <p:sp>
        <p:nvSpPr>
          <p:cNvPr id="23" name="Text 18"/>
          <p:cNvSpPr/>
          <p:nvPr/>
        </p:nvSpPr>
        <p:spPr>
          <a:xfrm>
            <a:off x="1615281" y="4791456"/>
            <a:ext cx="2697480" cy="384048"/>
          </a:xfrm>
          <a:prstGeom prst="rect">
            <a:avLst/>
          </a:prstGeom>
          <a:noFill/>
          <a:ln/>
        </p:spPr>
        <p:txBody>
          <a:bodyPr wrap="square" lIns="0" tIns="0" rIns="0" bIns="0" rtlCol="0" anchor="t"/>
          <a:lstStyle/>
          <a:p>
            <a:pPr>
              <a:lnSpc>
                <a:spcPct val="108000"/>
              </a:lnSpc>
            </a:pPr>
            <a:r>
              <a:rPr lang="en-US" sz="980" dirty="0">
                <a:solidFill>
                  <a:srgbClr val="3D4A63"/>
                </a:solidFill>
                <a:latin typeface="Calibri" pitchFamily="34" charset="0"/>
                <a:ea typeface="Calibri" pitchFamily="34" charset="-122"/>
                <a:cs typeface="Calibri" pitchFamily="34" charset="-120"/>
              </a:rPr>
              <a:t>Bear nearly 60% of Africa's total AMR death toll.</a:t>
            </a:r>
            <a:endParaRPr lang="en-US" sz="980" dirty="0"/>
          </a:p>
        </p:txBody>
      </p:sp>
      <p:sp>
        <p:nvSpPr>
          <p:cNvPr id="24" name="Text 19"/>
          <p:cNvSpPr/>
          <p:nvPr/>
        </p:nvSpPr>
        <p:spPr>
          <a:xfrm>
            <a:off x="4815681" y="1517904"/>
            <a:ext cx="6812280" cy="256032"/>
          </a:xfrm>
          <a:prstGeom prst="rect">
            <a:avLst/>
          </a:prstGeom>
          <a:noFill/>
          <a:ln/>
        </p:spPr>
        <p:txBody>
          <a:bodyPr wrap="square" lIns="0" tIns="0" rIns="0" bIns="0" rtlCol="0" anchor="ctr"/>
          <a:lstStyle/>
          <a:p>
            <a:r>
              <a:rPr lang="en-US" sz="1050" b="1" kern="0" spc="100" dirty="0">
                <a:solidFill>
                  <a:srgbClr val="1B2A4A"/>
                </a:solidFill>
                <a:latin typeface="Calibri" pitchFamily="34" charset="0"/>
                <a:ea typeface="Calibri" pitchFamily="34" charset="-122"/>
                <a:cs typeface="Calibri" pitchFamily="34" charset="-120"/>
              </a:rPr>
              <a:t>THE FOUR DRIVERS OF MORTALITY</a:t>
            </a:r>
            <a:endParaRPr lang="en-US" sz="1050" dirty="0"/>
          </a:p>
        </p:txBody>
      </p:sp>
      <p:sp>
        <p:nvSpPr>
          <p:cNvPr id="25" name="Shape 20"/>
          <p:cNvSpPr/>
          <p:nvPr/>
        </p:nvSpPr>
        <p:spPr>
          <a:xfrm>
            <a:off x="4815681" y="1847088"/>
            <a:ext cx="457200" cy="457200"/>
          </a:xfrm>
          <a:prstGeom prst="ellipse">
            <a:avLst/>
          </a:prstGeom>
          <a:solidFill>
            <a:srgbClr val="1B2A4A"/>
          </a:solidFill>
          <a:ln/>
        </p:spPr>
      </p:sp>
      <p:pic>
        <p:nvPicPr>
          <p:cNvPr id="26" name="Image 3" descr="/home/claude/amr_deck/icon_hospital.png"/>
          <p:cNvPicPr>
            <a:picLocks noChangeAspect="1"/>
          </p:cNvPicPr>
          <p:nvPr/>
        </p:nvPicPr>
        <p:blipFill>
          <a:blip r:embed="rId6"/>
          <a:stretch>
            <a:fillRect/>
          </a:stretch>
        </p:blipFill>
        <p:spPr>
          <a:xfrm>
            <a:off x="4879689" y="1911096"/>
            <a:ext cx="329184" cy="329184"/>
          </a:xfrm>
          <a:prstGeom prst="rect">
            <a:avLst/>
          </a:prstGeom>
        </p:spPr>
      </p:pic>
      <p:sp>
        <p:nvSpPr>
          <p:cNvPr id="27" name="Text 21"/>
          <p:cNvSpPr/>
          <p:nvPr/>
        </p:nvSpPr>
        <p:spPr>
          <a:xfrm>
            <a:off x="5455761" y="1801368"/>
            <a:ext cx="6172200" cy="274320"/>
          </a:xfrm>
          <a:prstGeom prst="rect">
            <a:avLst/>
          </a:prstGeom>
          <a:noFill/>
          <a:ln/>
        </p:spPr>
        <p:txBody>
          <a:bodyPr wrap="square" lIns="0" tIns="0" rIns="0" bIns="0" rtlCol="0" anchor="ctr"/>
          <a:lstStyle/>
          <a:p>
            <a:r>
              <a:rPr lang="en-US" sz="1250" b="1" dirty="0">
                <a:solidFill>
                  <a:srgbClr val="1B2A4A"/>
                </a:solidFill>
                <a:latin typeface="Calibri" pitchFamily="34" charset="0"/>
                <a:ea typeface="Calibri" pitchFamily="34" charset="-122"/>
                <a:cs typeface="Calibri" pitchFamily="34" charset="-120"/>
              </a:rPr>
              <a:t>1 · High Baseline Disease Burden</a:t>
            </a:r>
            <a:endParaRPr lang="en-US" sz="1250" dirty="0"/>
          </a:p>
        </p:txBody>
      </p:sp>
      <p:sp>
        <p:nvSpPr>
          <p:cNvPr id="28" name="Text 22"/>
          <p:cNvSpPr/>
          <p:nvPr/>
        </p:nvSpPr>
        <p:spPr>
          <a:xfrm>
            <a:off x="5455761" y="2075688"/>
            <a:ext cx="6172200" cy="512064"/>
          </a:xfrm>
          <a:prstGeom prst="rect">
            <a:avLst/>
          </a:prstGeom>
          <a:noFill/>
          <a:ln/>
        </p:spPr>
        <p:txBody>
          <a:bodyPr wrap="square" lIns="0" tIns="0" rIns="0" bIns="0" rtlCol="0" anchor="t"/>
          <a:lstStyle/>
          <a:p>
            <a:pPr>
              <a:lnSpc>
                <a:spcPct val="110000"/>
              </a:lnSpc>
            </a:pPr>
            <a:r>
              <a:rPr lang="en-US" sz="1020" dirty="0">
                <a:solidFill>
                  <a:srgbClr val="3D4A63"/>
                </a:solidFill>
                <a:latin typeface="Calibri" pitchFamily="34" charset="0"/>
                <a:ea typeface="Calibri" pitchFamily="34" charset="-122"/>
                <a:cs typeface="Calibri" pitchFamily="34" charset="-120"/>
              </a:rPr>
              <a:t>Elevated rates of pneumonia, neonatal sepsis, and typhoid mean more raw infection cases directly translate into more resistant deaths.</a:t>
            </a:r>
            <a:endParaRPr lang="en-US" sz="1020" dirty="0"/>
          </a:p>
        </p:txBody>
      </p:sp>
      <p:sp>
        <p:nvSpPr>
          <p:cNvPr id="29" name="Shape 23"/>
          <p:cNvSpPr/>
          <p:nvPr/>
        </p:nvSpPr>
        <p:spPr>
          <a:xfrm>
            <a:off x="4815681" y="2706624"/>
            <a:ext cx="457200" cy="457200"/>
          </a:xfrm>
          <a:prstGeom prst="ellipse">
            <a:avLst/>
          </a:prstGeom>
          <a:solidFill>
            <a:srgbClr val="D64550"/>
          </a:solidFill>
          <a:ln/>
        </p:spPr>
      </p:sp>
      <p:pic>
        <p:nvPicPr>
          <p:cNvPr id="30" name="Image 4" descr="/home/claude/amr_deck/icon_balanceScale.png"/>
          <p:cNvPicPr>
            <a:picLocks noChangeAspect="1"/>
          </p:cNvPicPr>
          <p:nvPr/>
        </p:nvPicPr>
        <p:blipFill>
          <a:blip r:embed="rId7"/>
          <a:stretch>
            <a:fillRect/>
          </a:stretch>
        </p:blipFill>
        <p:spPr>
          <a:xfrm>
            <a:off x="4879689" y="2770632"/>
            <a:ext cx="329184" cy="329184"/>
          </a:xfrm>
          <a:prstGeom prst="rect">
            <a:avLst/>
          </a:prstGeom>
        </p:spPr>
      </p:pic>
      <p:sp>
        <p:nvSpPr>
          <p:cNvPr id="31" name="Text 24"/>
          <p:cNvSpPr/>
          <p:nvPr/>
        </p:nvSpPr>
        <p:spPr>
          <a:xfrm>
            <a:off x="5455761" y="2660904"/>
            <a:ext cx="6172200" cy="274320"/>
          </a:xfrm>
          <a:prstGeom prst="rect">
            <a:avLst/>
          </a:prstGeom>
          <a:noFill/>
          <a:ln/>
        </p:spPr>
        <p:txBody>
          <a:bodyPr wrap="square" lIns="0" tIns="0" rIns="0" bIns="0" rtlCol="0" anchor="ctr"/>
          <a:lstStyle/>
          <a:p>
            <a:r>
              <a:rPr lang="en-US" sz="1250" b="1" dirty="0">
                <a:solidFill>
                  <a:srgbClr val="1B2A4A"/>
                </a:solidFill>
                <a:latin typeface="Calibri" pitchFamily="34" charset="0"/>
                <a:ea typeface="Calibri" pitchFamily="34" charset="-122"/>
                <a:cs typeface="Calibri" pitchFamily="34" charset="-120"/>
              </a:rPr>
              <a:t>2 · The “Access Paradox”</a:t>
            </a:r>
            <a:endParaRPr lang="en-US" sz="1250" dirty="0"/>
          </a:p>
        </p:txBody>
      </p:sp>
      <p:sp>
        <p:nvSpPr>
          <p:cNvPr id="32" name="Text 25"/>
          <p:cNvSpPr/>
          <p:nvPr/>
        </p:nvSpPr>
        <p:spPr>
          <a:xfrm>
            <a:off x="5455761" y="2935224"/>
            <a:ext cx="6172200" cy="512064"/>
          </a:xfrm>
          <a:prstGeom prst="rect">
            <a:avLst/>
          </a:prstGeom>
          <a:noFill/>
          <a:ln/>
        </p:spPr>
        <p:txBody>
          <a:bodyPr wrap="square" lIns="0" tIns="0" rIns="0" bIns="0" rtlCol="0" anchor="t"/>
          <a:lstStyle/>
          <a:p>
            <a:pPr>
              <a:lnSpc>
                <a:spcPct val="110000"/>
              </a:lnSpc>
            </a:pPr>
            <a:r>
              <a:rPr lang="en-US" sz="1020" dirty="0">
                <a:solidFill>
                  <a:srgbClr val="3D4A63"/>
                </a:solidFill>
                <a:latin typeface="Calibri" pitchFamily="34" charset="0"/>
                <a:ea typeface="Calibri" pitchFamily="34" charset="-122"/>
                <a:cs typeface="Calibri" pitchFamily="34" charset="-120"/>
              </a:rPr>
              <a:t>Excess antibiotic use creates resistance, while lack of drug access kills — wealthy nations pivot to backup drugs; poor regions lack reserve stock.</a:t>
            </a:r>
            <a:endParaRPr lang="en-US" sz="1020" dirty="0"/>
          </a:p>
        </p:txBody>
      </p:sp>
      <p:sp>
        <p:nvSpPr>
          <p:cNvPr id="33" name="Shape 26"/>
          <p:cNvSpPr/>
          <p:nvPr/>
        </p:nvSpPr>
        <p:spPr>
          <a:xfrm>
            <a:off x="4815681" y="3566160"/>
            <a:ext cx="457200" cy="457200"/>
          </a:xfrm>
          <a:prstGeom prst="ellipse">
            <a:avLst/>
          </a:prstGeom>
          <a:solidFill>
            <a:srgbClr val="2C7873"/>
          </a:solidFill>
          <a:ln/>
        </p:spPr>
      </p:sp>
      <p:pic>
        <p:nvPicPr>
          <p:cNvPr id="34" name="Image 5" descr="/home/claude/amr_deck/icon_microscope.png"/>
          <p:cNvPicPr>
            <a:picLocks noChangeAspect="1"/>
          </p:cNvPicPr>
          <p:nvPr/>
        </p:nvPicPr>
        <p:blipFill>
          <a:blip r:embed="rId8"/>
          <a:stretch>
            <a:fillRect/>
          </a:stretch>
        </p:blipFill>
        <p:spPr>
          <a:xfrm>
            <a:off x="4879689" y="3630168"/>
            <a:ext cx="329184" cy="329184"/>
          </a:xfrm>
          <a:prstGeom prst="rect">
            <a:avLst/>
          </a:prstGeom>
        </p:spPr>
      </p:pic>
      <p:sp>
        <p:nvSpPr>
          <p:cNvPr id="35" name="Text 27"/>
          <p:cNvSpPr/>
          <p:nvPr/>
        </p:nvSpPr>
        <p:spPr>
          <a:xfrm>
            <a:off x="5455761" y="3520440"/>
            <a:ext cx="6172200" cy="274320"/>
          </a:xfrm>
          <a:prstGeom prst="rect">
            <a:avLst/>
          </a:prstGeom>
          <a:noFill/>
          <a:ln/>
        </p:spPr>
        <p:txBody>
          <a:bodyPr wrap="square" lIns="0" tIns="0" rIns="0" bIns="0" rtlCol="0" anchor="ctr"/>
          <a:lstStyle/>
          <a:p>
            <a:r>
              <a:rPr lang="en-US" sz="1250" b="1" dirty="0">
                <a:solidFill>
                  <a:srgbClr val="1B2A4A"/>
                </a:solidFill>
                <a:latin typeface="Calibri" pitchFamily="34" charset="0"/>
                <a:ea typeface="Calibri" pitchFamily="34" charset="-122"/>
                <a:cs typeface="Calibri" pitchFamily="34" charset="-120"/>
              </a:rPr>
              <a:t>3 · Diagnostic “Blindness”</a:t>
            </a:r>
            <a:endParaRPr lang="en-US" sz="1250" dirty="0"/>
          </a:p>
        </p:txBody>
      </p:sp>
      <p:sp>
        <p:nvSpPr>
          <p:cNvPr id="36" name="Text 28"/>
          <p:cNvSpPr/>
          <p:nvPr/>
        </p:nvSpPr>
        <p:spPr>
          <a:xfrm>
            <a:off x="5455761" y="3794760"/>
            <a:ext cx="6172200" cy="512064"/>
          </a:xfrm>
          <a:prstGeom prst="rect">
            <a:avLst/>
          </a:prstGeom>
          <a:noFill/>
          <a:ln/>
        </p:spPr>
        <p:txBody>
          <a:bodyPr wrap="square" lIns="0" tIns="0" rIns="0" bIns="0" rtlCol="0" anchor="t"/>
          <a:lstStyle/>
          <a:p>
            <a:pPr>
              <a:lnSpc>
                <a:spcPct val="110000"/>
              </a:lnSpc>
            </a:pPr>
            <a:r>
              <a:rPr lang="en-US" sz="1020" dirty="0">
                <a:solidFill>
                  <a:srgbClr val="3D4A63"/>
                </a:solidFill>
                <a:latin typeface="Calibri" pitchFamily="34" charset="0"/>
                <a:ea typeface="Calibri" pitchFamily="34" charset="-122"/>
                <a:cs typeface="Calibri" pitchFamily="34" charset="-120"/>
              </a:rPr>
              <a:t>Rural hospitals lack advanced microbiology labs, forcing doctors to guess treatments without rapid blood cultures.</a:t>
            </a:r>
            <a:endParaRPr lang="en-US" sz="1020" dirty="0"/>
          </a:p>
        </p:txBody>
      </p:sp>
      <p:sp>
        <p:nvSpPr>
          <p:cNvPr id="37" name="Shape 29"/>
          <p:cNvSpPr/>
          <p:nvPr/>
        </p:nvSpPr>
        <p:spPr>
          <a:xfrm>
            <a:off x="4815681" y="4425696"/>
            <a:ext cx="457200" cy="457200"/>
          </a:xfrm>
          <a:prstGeom prst="ellipse">
            <a:avLst/>
          </a:prstGeom>
          <a:solidFill>
            <a:srgbClr val="3E5A99"/>
          </a:solidFill>
          <a:ln/>
        </p:spPr>
      </p:sp>
      <p:pic>
        <p:nvPicPr>
          <p:cNvPr id="38" name="Image 6" descr="/home/claude/amr_deck/icon_tint.png"/>
          <p:cNvPicPr>
            <a:picLocks noChangeAspect="1"/>
          </p:cNvPicPr>
          <p:nvPr/>
        </p:nvPicPr>
        <p:blipFill>
          <a:blip r:embed="rId9"/>
          <a:stretch>
            <a:fillRect/>
          </a:stretch>
        </p:blipFill>
        <p:spPr>
          <a:xfrm>
            <a:off x="4879689" y="4489704"/>
            <a:ext cx="329184" cy="329184"/>
          </a:xfrm>
          <a:prstGeom prst="rect">
            <a:avLst/>
          </a:prstGeom>
        </p:spPr>
      </p:pic>
      <p:sp>
        <p:nvSpPr>
          <p:cNvPr id="39" name="Text 30"/>
          <p:cNvSpPr/>
          <p:nvPr/>
        </p:nvSpPr>
        <p:spPr>
          <a:xfrm>
            <a:off x="5455761" y="4379976"/>
            <a:ext cx="6172200" cy="274320"/>
          </a:xfrm>
          <a:prstGeom prst="rect">
            <a:avLst/>
          </a:prstGeom>
          <a:noFill/>
          <a:ln/>
        </p:spPr>
        <p:txBody>
          <a:bodyPr wrap="square" lIns="0" tIns="0" rIns="0" bIns="0" rtlCol="0" anchor="ctr"/>
          <a:lstStyle/>
          <a:p>
            <a:r>
              <a:rPr lang="en-US" sz="1250" b="1" dirty="0">
                <a:solidFill>
                  <a:srgbClr val="1B2A4A"/>
                </a:solidFill>
                <a:latin typeface="Calibri" pitchFamily="34" charset="0"/>
                <a:ea typeface="Calibri" pitchFamily="34" charset="-122"/>
                <a:cs typeface="Calibri" pitchFamily="34" charset="-120"/>
              </a:rPr>
              <a:t>4 · Sanitation Infrastructure</a:t>
            </a:r>
            <a:endParaRPr lang="en-US" sz="1250" dirty="0"/>
          </a:p>
        </p:txBody>
      </p:sp>
      <p:sp>
        <p:nvSpPr>
          <p:cNvPr id="40" name="Text 31"/>
          <p:cNvSpPr/>
          <p:nvPr/>
        </p:nvSpPr>
        <p:spPr>
          <a:xfrm>
            <a:off x="5455761" y="4654296"/>
            <a:ext cx="6172200" cy="512064"/>
          </a:xfrm>
          <a:prstGeom prst="rect">
            <a:avLst/>
          </a:prstGeom>
          <a:noFill/>
          <a:ln/>
        </p:spPr>
        <p:txBody>
          <a:bodyPr wrap="square" lIns="0" tIns="0" rIns="0" bIns="0" rtlCol="0" anchor="t"/>
          <a:lstStyle/>
          <a:p>
            <a:pPr>
              <a:lnSpc>
                <a:spcPct val="110000"/>
              </a:lnSpc>
            </a:pPr>
            <a:r>
              <a:rPr lang="en-US" sz="1020" dirty="0">
                <a:solidFill>
                  <a:srgbClr val="3D4A63"/>
                </a:solidFill>
                <a:latin typeface="Calibri" pitchFamily="34" charset="0"/>
                <a:ea typeface="Calibri" pitchFamily="34" charset="-122"/>
                <a:cs typeface="Calibri" pitchFamily="34" charset="-120"/>
              </a:rPr>
              <a:t>Tropical climates and weak sewage systems circulate gut bacteria; multi-resistant strains spread rapidly through water supplies.</a:t>
            </a:r>
            <a:endParaRPr lang="en-US" sz="1020" dirty="0"/>
          </a:p>
        </p:txBody>
      </p:sp>
      <p:sp>
        <p:nvSpPr>
          <p:cNvPr id="41" name="Shape 32"/>
          <p:cNvSpPr/>
          <p:nvPr/>
        </p:nvSpPr>
        <p:spPr>
          <a:xfrm>
            <a:off x="563721" y="5577840"/>
            <a:ext cx="11064240" cy="777240"/>
          </a:xfrm>
          <a:prstGeom prst="roundRect">
            <a:avLst>
              <a:gd name="adj" fmla="val 9412"/>
            </a:avLst>
          </a:prstGeom>
          <a:solidFill>
            <a:srgbClr val="FBEAEC"/>
          </a:solidFill>
          <a:ln/>
        </p:spPr>
      </p:sp>
      <p:sp>
        <p:nvSpPr>
          <p:cNvPr id="42" name="Shape 33"/>
          <p:cNvSpPr/>
          <p:nvPr/>
        </p:nvSpPr>
        <p:spPr>
          <a:xfrm>
            <a:off x="792321" y="5701284"/>
            <a:ext cx="530352" cy="530352"/>
          </a:xfrm>
          <a:prstGeom prst="ellipse">
            <a:avLst/>
          </a:prstGeom>
          <a:solidFill>
            <a:srgbClr val="D64550"/>
          </a:solidFill>
          <a:ln/>
        </p:spPr>
      </p:sp>
      <p:pic>
        <p:nvPicPr>
          <p:cNvPr id="43" name="Image 7" descr="/home/claude/amr_deck/icon_lightbulb.png"/>
          <p:cNvPicPr>
            <a:picLocks noChangeAspect="1"/>
          </p:cNvPicPr>
          <p:nvPr/>
        </p:nvPicPr>
        <p:blipFill>
          <a:blip r:embed="rId10"/>
          <a:stretch>
            <a:fillRect/>
          </a:stretch>
        </p:blipFill>
        <p:spPr>
          <a:xfrm>
            <a:off x="866571" y="5775534"/>
            <a:ext cx="381853" cy="381853"/>
          </a:xfrm>
          <a:prstGeom prst="rect">
            <a:avLst/>
          </a:prstGeom>
        </p:spPr>
      </p:pic>
      <p:sp>
        <p:nvSpPr>
          <p:cNvPr id="44" name="Text 34"/>
          <p:cNvSpPr/>
          <p:nvPr/>
        </p:nvSpPr>
        <p:spPr>
          <a:xfrm>
            <a:off x="1478121" y="5577840"/>
            <a:ext cx="9921240" cy="777240"/>
          </a:xfrm>
          <a:prstGeom prst="rect">
            <a:avLst/>
          </a:prstGeom>
          <a:noFill/>
          <a:ln/>
        </p:spPr>
        <p:txBody>
          <a:bodyPr wrap="square" lIns="0" tIns="0" rIns="0" bIns="0" rtlCol="0" anchor="ctr"/>
          <a:lstStyle/>
          <a:p>
            <a:pPr>
              <a:lnSpc>
                <a:spcPct val="115000"/>
              </a:lnSpc>
            </a:pPr>
            <a:r>
              <a:rPr lang="en-US" sz="1200" b="1" dirty="0">
                <a:solidFill>
                  <a:srgbClr val="1B2A4A"/>
                </a:solidFill>
                <a:latin typeface="Calibri" pitchFamily="34" charset="0"/>
                <a:ea typeface="Calibri" pitchFamily="34" charset="-122"/>
                <a:cs typeface="Calibri" pitchFamily="34" charset="-120"/>
              </a:rPr>
              <a:t>Key Insight:  </a:t>
            </a:r>
            <a:r>
              <a:rPr lang="en-US" sz="1200" dirty="0">
                <a:solidFill>
                  <a:srgbClr val="3D4A63"/>
                </a:solidFill>
                <a:latin typeface="Calibri" pitchFamily="34" charset="0"/>
                <a:ea typeface="Calibri" pitchFamily="34" charset="-122"/>
                <a:cs typeface="Calibri" pitchFamily="34" charset="-120"/>
              </a:rPr>
              <a:t>Preventing AMR deaths in Africa and Asia requires looking beyond the lab. The true solution lies in clean water access (WASH), primary healthcare labs, and equal access to backup antibiotics.</a:t>
            </a:r>
            <a:endParaRPr lang="en-US" sz="1200" dirty="0"/>
          </a:p>
        </p:txBody>
      </p:sp>
      <p:sp>
        <p:nvSpPr>
          <p:cNvPr id="45" name="Text 35"/>
          <p:cNvSpPr/>
          <p:nvPr/>
        </p:nvSpPr>
        <p:spPr>
          <a:xfrm>
            <a:off x="11536521" y="6583680"/>
            <a:ext cx="457200" cy="228600"/>
          </a:xfrm>
          <a:prstGeom prst="rect">
            <a:avLst/>
          </a:prstGeom>
          <a:noFill/>
          <a:ln/>
        </p:spPr>
        <p:txBody>
          <a:bodyPr wrap="square" lIns="0" tIns="0" rIns="0" bIns="0" rtlCol="0" anchor="ctr"/>
          <a:lstStyle/>
          <a:p>
            <a:pPr algn="r"/>
            <a:endParaRPr lang="en-US" sz="1000" dirty="0"/>
          </a:p>
        </p:txBody>
      </p:sp>
    </p:spTree>
    <p:extLst>
      <p:ext uri="{BB962C8B-B14F-4D97-AF65-F5344CB8AC3E}">
        <p14:creationId xmlns:p14="http://schemas.microsoft.com/office/powerpoint/2010/main" val="2749674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6189013" y="1261872"/>
            <a:ext cx="5486400" cy="5486400"/>
          </a:xfrm>
          <a:prstGeom prst="ellipse">
            <a:avLst/>
          </a:prstGeom>
          <a:solidFill>
            <a:srgbClr val="0F4F52"/>
          </a:solidFill>
          <a:ln/>
        </p:spPr>
      </p:sp>
      <p:sp>
        <p:nvSpPr>
          <p:cNvPr id="3" name="Shape 1"/>
          <p:cNvSpPr/>
          <p:nvPr/>
        </p:nvSpPr>
        <p:spPr>
          <a:xfrm>
            <a:off x="305082" y="2334692"/>
            <a:ext cx="3840480" cy="3840480"/>
          </a:xfrm>
          <a:prstGeom prst="ellipse">
            <a:avLst/>
          </a:prstGeom>
          <a:solidFill>
            <a:srgbClr val="0F4F52"/>
          </a:solidFill>
          <a:ln/>
        </p:spPr>
      </p:sp>
      <p:sp>
        <p:nvSpPr>
          <p:cNvPr id="4" name="Shape 2"/>
          <p:cNvSpPr/>
          <p:nvPr/>
        </p:nvSpPr>
        <p:spPr>
          <a:xfrm>
            <a:off x="621792" y="202257"/>
            <a:ext cx="822960" cy="822960"/>
          </a:xfrm>
          <a:prstGeom prst="ellipse">
            <a:avLst/>
          </a:prstGeom>
          <a:solidFill>
            <a:srgbClr val="12695E"/>
          </a:solidFill>
          <a:ln/>
        </p:spPr>
      </p:sp>
      <p:pic>
        <p:nvPicPr>
          <p:cNvPr id="5" name="Image 0" descr="/home/claude/amr_ppt/icons/earth.png"/>
          <p:cNvPicPr>
            <a:picLocks noChangeAspect="1"/>
          </p:cNvPicPr>
          <p:nvPr/>
        </p:nvPicPr>
        <p:blipFill>
          <a:blip r:embed="rId3"/>
          <a:stretch>
            <a:fillRect/>
          </a:stretch>
        </p:blipFill>
        <p:spPr>
          <a:xfrm>
            <a:off x="804672" y="385137"/>
            <a:ext cx="457200" cy="457200"/>
          </a:xfrm>
          <a:prstGeom prst="rect">
            <a:avLst/>
          </a:prstGeom>
        </p:spPr>
      </p:pic>
      <p:sp>
        <p:nvSpPr>
          <p:cNvPr id="7" name="Text 4"/>
          <p:cNvSpPr/>
          <p:nvPr/>
        </p:nvSpPr>
        <p:spPr>
          <a:xfrm>
            <a:off x="486552" y="888056"/>
            <a:ext cx="10058400" cy="1005840"/>
          </a:xfrm>
          <a:prstGeom prst="rect">
            <a:avLst/>
          </a:prstGeom>
          <a:noFill/>
          <a:ln/>
        </p:spPr>
        <p:txBody>
          <a:bodyPr wrap="square" lIns="0" tIns="0" rIns="0" bIns="0" rtlCol="0" anchor="ctr"/>
          <a:lstStyle/>
          <a:p>
            <a:pPr marL="0" indent="0">
              <a:buNone/>
            </a:pPr>
            <a:r>
              <a:rPr lang="en-US" sz="3800" b="1" dirty="0">
                <a:latin typeface="Cambria" pitchFamily="34" charset="0"/>
                <a:ea typeface="Cambria" pitchFamily="34" charset="-122"/>
                <a:cs typeface="Cambria" pitchFamily="34" charset="-120"/>
              </a:rPr>
              <a:t>India: A Global AMR Hotspot</a:t>
            </a:r>
            <a:endParaRPr lang="en-US" sz="3800" dirty="0"/>
          </a:p>
        </p:txBody>
      </p:sp>
      <p:sp>
        <p:nvSpPr>
          <p:cNvPr id="8" name="Shape 5"/>
          <p:cNvSpPr/>
          <p:nvPr/>
        </p:nvSpPr>
        <p:spPr>
          <a:xfrm>
            <a:off x="785949" y="1667691"/>
            <a:ext cx="2011680" cy="0"/>
          </a:xfrm>
          <a:prstGeom prst="line">
            <a:avLst/>
          </a:prstGeom>
          <a:noFill/>
          <a:ln w="31750">
            <a:solidFill>
              <a:srgbClr val="D9531E"/>
            </a:solidFill>
            <a:prstDash val="solid"/>
          </a:ln>
        </p:spPr>
      </p:sp>
      <p:sp>
        <p:nvSpPr>
          <p:cNvPr id="9" name="Text 6"/>
          <p:cNvSpPr/>
          <p:nvPr/>
        </p:nvSpPr>
        <p:spPr>
          <a:xfrm>
            <a:off x="1173480" y="3553316"/>
            <a:ext cx="5120640" cy="777240"/>
          </a:xfrm>
          <a:prstGeom prst="rect">
            <a:avLst/>
          </a:prstGeom>
          <a:noFill/>
          <a:ln/>
        </p:spPr>
        <p:txBody>
          <a:bodyPr wrap="square" lIns="0" tIns="0" rIns="0" bIns="0" rtlCol="0" anchor="ctr"/>
          <a:lstStyle/>
          <a:p>
            <a:pPr marL="0" indent="0">
              <a:buNone/>
            </a:pPr>
            <a:r>
              <a:rPr lang="en-US" sz="3400" b="1" dirty="0">
                <a:solidFill>
                  <a:srgbClr val="D9531E"/>
                </a:solidFill>
                <a:latin typeface="Cambria" pitchFamily="34" charset="0"/>
                <a:ea typeface="Cambria" pitchFamily="34" charset="-122"/>
                <a:cs typeface="Cambria" pitchFamily="34" charset="-120"/>
              </a:rPr>
              <a:t>2.97 lakh</a:t>
            </a:r>
            <a:endParaRPr lang="en-US" sz="3400" dirty="0"/>
          </a:p>
        </p:txBody>
      </p:sp>
      <p:sp>
        <p:nvSpPr>
          <p:cNvPr id="10" name="Text 7"/>
          <p:cNvSpPr/>
          <p:nvPr/>
        </p:nvSpPr>
        <p:spPr>
          <a:xfrm>
            <a:off x="761718" y="4039255"/>
            <a:ext cx="5120640" cy="685800"/>
          </a:xfrm>
          <a:prstGeom prst="rect">
            <a:avLst/>
          </a:prstGeom>
          <a:noFill/>
          <a:ln/>
        </p:spPr>
        <p:txBody>
          <a:bodyPr wrap="square" lIns="0" tIns="0" rIns="0" bIns="0" rtlCol="0" anchor="ctr"/>
          <a:lstStyle/>
          <a:p>
            <a:pPr marL="0" indent="0">
              <a:lnSpc>
                <a:spcPct val="120000"/>
              </a:lnSpc>
              <a:buNone/>
            </a:pPr>
            <a:r>
              <a:rPr lang="en-US" sz="1250" dirty="0">
                <a:solidFill>
                  <a:srgbClr val="C9DFDB"/>
                </a:solidFill>
                <a:latin typeface="Calibri" pitchFamily="34" charset="0"/>
                <a:ea typeface="Calibri" pitchFamily="34" charset="-122"/>
                <a:cs typeface="Calibri" pitchFamily="34" charset="-120"/>
              </a:rPr>
              <a:t>AMR-attributable deaths in India, 2019 (Lancet)</a:t>
            </a:r>
            <a:endParaRPr lang="en-US" sz="1250" dirty="0"/>
          </a:p>
        </p:txBody>
      </p:sp>
      <p:sp>
        <p:nvSpPr>
          <p:cNvPr id="11" name="Text 8"/>
          <p:cNvSpPr/>
          <p:nvPr/>
        </p:nvSpPr>
        <p:spPr>
          <a:xfrm>
            <a:off x="7574280" y="3453166"/>
            <a:ext cx="5120640" cy="777240"/>
          </a:xfrm>
          <a:prstGeom prst="rect">
            <a:avLst/>
          </a:prstGeom>
          <a:noFill/>
          <a:ln/>
        </p:spPr>
        <p:txBody>
          <a:bodyPr wrap="square" lIns="0" tIns="0" rIns="0" bIns="0" rtlCol="0" anchor="ctr"/>
          <a:lstStyle/>
          <a:p>
            <a:pPr marL="0" indent="0">
              <a:buNone/>
            </a:pPr>
            <a:r>
              <a:rPr lang="en-US" sz="3400" b="1" dirty="0">
                <a:solidFill>
                  <a:srgbClr val="D9531E"/>
                </a:solidFill>
                <a:latin typeface="Cambria" pitchFamily="34" charset="0"/>
                <a:ea typeface="Cambria" pitchFamily="34" charset="-122"/>
                <a:cs typeface="Cambria" pitchFamily="34" charset="-120"/>
              </a:rPr>
              <a:t>up to 12 lakh</a:t>
            </a:r>
            <a:endParaRPr lang="en-US" sz="3400" dirty="0"/>
          </a:p>
        </p:txBody>
      </p:sp>
      <p:sp>
        <p:nvSpPr>
          <p:cNvPr id="12" name="Text 9"/>
          <p:cNvSpPr/>
          <p:nvPr/>
        </p:nvSpPr>
        <p:spPr>
          <a:xfrm>
            <a:off x="6705882" y="4037292"/>
            <a:ext cx="5120640" cy="685800"/>
          </a:xfrm>
          <a:prstGeom prst="rect">
            <a:avLst/>
          </a:prstGeom>
          <a:noFill/>
          <a:ln/>
        </p:spPr>
        <p:txBody>
          <a:bodyPr wrap="square" lIns="0" tIns="0" rIns="0" bIns="0" rtlCol="0" anchor="ctr"/>
          <a:lstStyle/>
          <a:p>
            <a:pPr marL="0" indent="0">
              <a:lnSpc>
                <a:spcPct val="120000"/>
              </a:lnSpc>
              <a:buNone/>
            </a:pPr>
            <a:r>
              <a:rPr lang="en-US" sz="1250" dirty="0">
                <a:solidFill>
                  <a:srgbClr val="C9DFDB"/>
                </a:solidFill>
                <a:latin typeface="Calibri" pitchFamily="34" charset="0"/>
                <a:ea typeface="Calibri" pitchFamily="34" charset="-122"/>
                <a:cs typeface="Calibri" pitchFamily="34" charset="-120"/>
              </a:rPr>
              <a:t>projected AMR-associated deaths/year by 2030 if trends continue (IHME)</a:t>
            </a:r>
            <a:endParaRPr lang="en-US" sz="1250" dirty="0"/>
          </a:p>
        </p:txBody>
      </p:sp>
      <p:sp>
        <p:nvSpPr>
          <p:cNvPr id="13" name="Text 10"/>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5C6E6C"/>
                </a:solidFill>
                <a:latin typeface="Calibri" pitchFamily="34" charset="0"/>
                <a:ea typeface="Calibri" pitchFamily="34" charset="-122"/>
                <a:cs typeface="Calibri" pitchFamily="34" charset="-120"/>
              </a:rPr>
              <a:t>Antimicrobial Resistance — Clinical Briefing</a:t>
            </a:r>
            <a:endParaRPr lang="en-US" sz="900" dirty="0"/>
          </a:p>
        </p:txBody>
      </p:sp>
      <p:sp>
        <p:nvSpPr>
          <p:cNvPr id="14" name="Text 11"/>
          <p:cNvSpPr/>
          <p:nvPr/>
        </p:nvSpPr>
        <p:spPr>
          <a:xfrm>
            <a:off x="11274552" y="6473952"/>
            <a:ext cx="457200" cy="274320"/>
          </a:xfrm>
          <a:prstGeom prst="rect">
            <a:avLst/>
          </a:prstGeom>
          <a:noFill/>
          <a:ln/>
        </p:spPr>
        <p:txBody>
          <a:bodyPr wrap="square" lIns="0" tIns="0" rIns="0" bIns="0" rtlCol="0" anchor="ctr"/>
          <a:lstStyle/>
          <a:p>
            <a:pPr marL="0" indent="0" algn="r">
              <a:buNone/>
            </a:pPr>
            <a:endParaRPr lang="en-US" sz="900" dirty="0"/>
          </a:p>
        </p:txBody>
      </p:sp>
    </p:spTree>
    <p:extLst>
      <p:ext uri="{BB962C8B-B14F-4D97-AF65-F5344CB8AC3E}">
        <p14:creationId xmlns:p14="http://schemas.microsoft.com/office/powerpoint/2010/main" val="2092082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1B2A4A"/>
          </a:solidFill>
          <a:ln/>
        </p:spPr>
      </p:sp>
      <p:sp>
        <p:nvSpPr>
          <p:cNvPr id="3" name="Shape 1"/>
          <p:cNvSpPr/>
          <p:nvPr/>
        </p:nvSpPr>
        <p:spPr>
          <a:xfrm>
            <a:off x="1463040" y="1417320"/>
            <a:ext cx="1371600" cy="1371600"/>
          </a:xfrm>
          <a:prstGeom prst="ellipse">
            <a:avLst/>
          </a:prstGeom>
          <a:solidFill>
            <a:srgbClr val="2A3D63"/>
          </a:solidFill>
          <a:ln/>
          <a:effectLst>
            <a:outerShdw blurRad="76200" dist="25400" dir="5400000" algn="bl" rotWithShape="0">
              <a:srgbClr val="000000">
                <a:alpha val="25000"/>
              </a:srgbClr>
            </a:outerShdw>
          </a:effectLst>
        </p:spPr>
      </p:sp>
      <p:pic>
        <p:nvPicPr>
          <p:cNvPr id="4" name="Image 0" descr="/home/claude/amr_deck/icons/baby_white.png"/>
          <p:cNvPicPr>
            <a:picLocks noChangeAspect="1"/>
          </p:cNvPicPr>
          <p:nvPr/>
        </p:nvPicPr>
        <p:blipFill>
          <a:blip r:embed="rId3"/>
          <a:stretch>
            <a:fillRect/>
          </a:stretch>
        </p:blipFill>
        <p:spPr>
          <a:xfrm>
            <a:off x="1792224" y="1746504"/>
            <a:ext cx="713232" cy="713232"/>
          </a:xfrm>
          <a:prstGeom prst="rect">
            <a:avLst/>
          </a:prstGeom>
        </p:spPr>
      </p:pic>
      <p:sp>
        <p:nvSpPr>
          <p:cNvPr id="5" name="Text 2"/>
          <p:cNvSpPr/>
          <p:nvPr/>
        </p:nvSpPr>
        <p:spPr>
          <a:xfrm>
            <a:off x="502920" y="3063240"/>
            <a:ext cx="3291840" cy="274320"/>
          </a:xfrm>
          <a:prstGeom prst="rect">
            <a:avLst/>
          </a:prstGeom>
          <a:noFill/>
          <a:ln/>
        </p:spPr>
        <p:txBody>
          <a:bodyPr wrap="square" rtlCol="0" anchor="ctr"/>
          <a:lstStyle/>
          <a:p>
            <a:pPr marL="0" indent="0">
              <a:buNone/>
            </a:pPr>
            <a:r>
              <a:rPr lang="en-US" sz="1100" b="1" kern="0" spc="200" dirty="0">
                <a:solidFill>
                  <a:srgbClr val="8FA3C7"/>
                </a:solidFill>
                <a:latin typeface="Calibri" pitchFamily="34" charset="0"/>
                <a:ea typeface="Calibri" pitchFamily="34" charset="-122"/>
                <a:cs typeface="Calibri" pitchFamily="34" charset="-120"/>
              </a:rPr>
              <a:t>02  ·  ON THE FRONTLINE</a:t>
            </a:r>
            <a:endParaRPr lang="en-US" sz="1100" dirty="0"/>
          </a:p>
        </p:txBody>
      </p:sp>
      <p:sp>
        <p:nvSpPr>
          <p:cNvPr id="6" name="Text 3"/>
          <p:cNvSpPr/>
          <p:nvPr/>
        </p:nvSpPr>
        <p:spPr>
          <a:xfrm>
            <a:off x="502920" y="3337560"/>
            <a:ext cx="3383280" cy="1097280"/>
          </a:xfrm>
          <a:prstGeom prst="rect">
            <a:avLst/>
          </a:prstGeom>
          <a:noFill/>
          <a:ln/>
        </p:spPr>
        <p:txBody>
          <a:bodyPr wrap="square"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The Neonatal ICU Battle</a:t>
            </a:r>
            <a:endParaRPr lang="en-US" sz="2600" dirty="0"/>
          </a:p>
        </p:txBody>
      </p:sp>
      <p:sp>
        <p:nvSpPr>
          <p:cNvPr id="7" name="Text 4"/>
          <p:cNvSpPr/>
          <p:nvPr/>
        </p:nvSpPr>
        <p:spPr>
          <a:xfrm>
            <a:off x="502920" y="4526280"/>
            <a:ext cx="3337560" cy="1097280"/>
          </a:xfrm>
          <a:prstGeom prst="rect">
            <a:avLst/>
          </a:prstGeom>
          <a:noFill/>
          <a:ln/>
        </p:spPr>
        <p:txBody>
          <a:bodyPr wrap="square" rtlCol="0" anchor="ctr"/>
          <a:lstStyle/>
          <a:p>
            <a:pPr marL="0" indent="0">
              <a:buNone/>
            </a:pPr>
            <a:r>
              <a:rPr lang="en-US" sz="1250" i="1" dirty="0">
                <a:solidFill>
                  <a:srgbClr val="CADCFC"/>
                </a:solidFill>
                <a:latin typeface="Calibri" pitchFamily="34" charset="0"/>
                <a:ea typeface="Calibri" pitchFamily="34" charset="-122"/>
                <a:cs typeface="Calibri" pitchFamily="34" charset="-120"/>
              </a:rPr>
              <a:t>Newborns are on the frontline of India's resistance crisis, where standard treatments increasingly fail.</a:t>
            </a:r>
            <a:endParaRPr lang="en-US" sz="1250" dirty="0"/>
          </a:p>
        </p:txBody>
      </p:sp>
      <p:sp>
        <p:nvSpPr>
          <p:cNvPr id="8" name="Shape 5"/>
          <p:cNvSpPr/>
          <p:nvPr/>
        </p:nvSpPr>
        <p:spPr>
          <a:xfrm>
            <a:off x="4732020" y="864108"/>
            <a:ext cx="777240" cy="777240"/>
          </a:xfrm>
          <a:prstGeom prst="ellipse">
            <a:avLst/>
          </a:prstGeom>
          <a:solidFill>
            <a:srgbClr val="F2F2F2"/>
          </a:solidFill>
          <a:ln/>
          <a:effectLst>
            <a:outerShdw blurRad="76200" dist="25400" dir="5400000" algn="bl" rotWithShape="0">
              <a:srgbClr val="000000">
                <a:alpha val="25000"/>
              </a:srgbClr>
            </a:outerShdw>
          </a:effectLst>
        </p:spPr>
      </p:sp>
      <p:pic>
        <p:nvPicPr>
          <p:cNvPr id="9" name="Image 1" descr="/home/claude/amr_deck/icons/dna2_crimson.png"/>
          <p:cNvPicPr>
            <a:picLocks noChangeAspect="1"/>
          </p:cNvPicPr>
          <p:nvPr/>
        </p:nvPicPr>
        <p:blipFill>
          <a:blip r:embed="rId4"/>
          <a:stretch>
            <a:fillRect/>
          </a:stretch>
        </p:blipFill>
        <p:spPr>
          <a:xfrm>
            <a:off x="4918558" y="1050646"/>
            <a:ext cx="404165" cy="404165"/>
          </a:xfrm>
          <a:prstGeom prst="rect">
            <a:avLst/>
          </a:prstGeom>
        </p:spPr>
      </p:pic>
      <p:sp>
        <p:nvSpPr>
          <p:cNvPr id="10" name="Text 6"/>
          <p:cNvSpPr/>
          <p:nvPr/>
        </p:nvSpPr>
        <p:spPr>
          <a:xfrm>
            <a:off x="5669280" y="795528"/>
            <a:ext cx="5943600" cy="365760"/>
          </a:xfrm>
          <a:prstGeom prst="rect">
            <a:avLst/>
          </a:prstGeom>
          <a:noFill/>
          <a:ln/>
        </p:spPr>
        <p:txBody>
          <a:bodyPr wrap="square" rtlCol="0" anchor="ctr"/>
          <a:lstStyle/>
          <a:p>
            <a:pPr marL="0" indent="0">
              <a:buNone/>
            </a:pPr>
            <a:r>
              <a:rPr lang="en-US" sz="1600" b="1" dirty="0">
                <a:solidFill>
                  <a:srgbClr val="1B2A4A"/>
                </a:solidFill>
                <a:latin typeface="Cambria" pitchFamily="34" charset="0"/>
                <a:ea typeface="Cambria" pitchFamily="34" charset="-122"/>
                <a:cs typeface="Cambria" pitchFamily="34" charset="-120"/>
              </a:rPr>
              <a:t>The Pathogen Shift</a:t>
            </a:r>
            <a:endParaRPr lang="en-US" sz="1600" dirty="0"/>
          </a:p>
        </p:txBody>
      </p:sp>
      <p:sp>
        <p:nvSpPr>
          <p:cNvPr id="11" name="Text 7"/>
          <p:cNvSpPr/>
          <p:nvPr/>
        </p:nvSpPr>
        <p:spPr>
          <a:xfrm>
            <a:off x="5669280" y="1188720"/>
            <a:ext cx="5943600" cy="640080"/>
          </a:xfrm>
          <a:prstGeom prst="rect">
            <a:avLst/>
          </a:prstGeom>
          <a:noFill/>
          <a:ln/>
        </p:spPr>
        <p:txBody>
          <a:bodyPr wrap="square" rtlCol="0" anchor="ctr"/>
          <a:lstStyle/>
          <a:p>
            <a:pPr marL="0" indent="0">
              <a:lnSpc>
                <a:spcPct val="105000"/>
              </a:lnSpc>
              <a:buNone/>
            </a:pPr>
            <a:r>
              <a:rPr lang="en-US" sz="1200" dirty="0">
                <a:solidFill>
                  <a:srgbClr val="3A3A3A"/>
                </a:solidFill>
                <a:latin typeface="Calibri" pitchFamily="34" charset="0"/>
                <a:ea typeface="Calibri" pitchFamily="34" charset="-122"/>
                <a:cs typeface="Calibri" pitchFamily="34" charset="-120"/>
              </a:rPr>
              <a:t>A shift from manageable Gram-positive bacteria to aggressive Gram-negative pathogens.</a:t>
            </a:r>
            <a:endParaRPr lang="en-US" sz="1200" dirty="0"/>
          </a:p>
        </p:txBody>
      </p:sp>
      <p:sp>
        <p:nvSpPr>
          <p:cNvPr id="12" name="Shape 8"/>
          <p:cNvSpPr/>
          <p:nvPr/>
        </p:nvSpPr>
        <p:spPr>
          <a:xfrm>
            <a:off x="5669280" y="1993392"/>
            <a:ext cx="5897880" cy="0"/>
          </a:xfrm>
          <a:prstGeom prst="line">
            <a:avLst/>
          </a:prstGeom>
          <a:noFill/>
          <a:ln w="12700">
            <a:solidFill>
              <a:srgbClr val="E3E6EC"/>
            </a:solidFill>
            <a:prstDash val="solid"/>
          </a:ln>
        </p:spPr>
      </p:sp>
      <p:sp>
        <p:nvSpPr>
          <p:cNvPr id="13" name="Shape 9"/>
          <p:cNvSpPr/>
          <p:nvPr/>
        </p:nvSpPr>
        <p:spPr>
          <a:xfrm>
            <a:off x="4732020" y="2281428"/>
            <a:ext cx="777240" cy="777240"/>
          </a:xfrm>
          <a:prstGeom prst="ellipse">
            <a:avLst/>
          </a:prstGeom>
          <a:solidFill>
            <a:srgbClr val="F2F2F2"/>
          </a:solidFill>
          <a:ln/>
          <a:effectLst>
            <a:outerShdw blurRad="76200" dist="25400" dir="5400000" algn="bl" rotWithShape="0">
              <a:srgbClr val="000000">
                <a:alpha val="25000"/>
              </a:srgbClr>
            </a:outerShdw>
          </a:effectLst>
        </p:spPr>
      </p:sp>
      <p:pic>
        <p:nvPicPr>
          <p:cNvPr id="14" name="Image 2" descr="/home/claude/amr_deck/icons/microscope_crimson.png"/>
          <p:cNvPicPr>
            <a:picLocks noChangeAspect="1"/>
          </p:cNvPicPr>
          <p:nvPr/>
        </p:nvPicPr>
        <p:blipFill>
          <a:blip r:embed="rId5"/>
          <a:stretch>
            <a:fillRect/>
          </a:stretch>
        </p:blipFill>
        <p:spPr>
          <a:xfrm>
            <a:off x="4918558" y="2467966"/>
            <a:ext cx="404165" cy="404165"/>
          </a:xfrm>
          <a:prstGeom prst="rect">
            <a:avLst/>
          </a:prstGeom>
        </p:spPr>
      </p:pic>
      <p:sp>
        <p:nvSpPr>
          <p:cNvPr id="15" name="Text 10"/>
          <p:cNvSpPr/>
          <p:nvPr/>
        </p:nvSpPr>
        <p:spPr>
          <a:xfrm>
            <a:off x="5669280" y="2212848"/>
            <a:ext cx="5943600" cy="365760"/>
          </a:xfrm>
          <a:prstGeom prst="rect">
            <a:avLst/>
          </a:prstGeom>
          <a:noFill/>
          <a:ln/>
        </p:spPr>
        <p:txBody>
          <a:bodyPr wrap="square" rtlCol="0" anchor="ctr"/>
          <a:lstStyle/>
          <a:p>
            <a:pPr marL="0" indent="0">
              <a:buNone/>
            </a:pPr>
            <a:r>
              <a:rPr lang="en-US" sz="1600" b="1" dirty="0">
                <a:solidFill>
                  <a:srgbClr val="1B2A4A"/>
                </a:solidFill>
                <a:latin typeface="Cambria" pitchFamily="34" charset="0"/>
                <a:ea typeface="Cambria" pitchFamily="34" charset="-122"/>
                <a:cs typeface="Cambria" pitchFamily="34" charset="-120"/>
              </a:rPr>
              <a:t>Primary Culprits</a:t>
            </a:r>
            <a:endParaRPr lang="en-US" sz="1600" dirty="0"/>
          </a:p>
        </p:txBody>
      </p:sp>
      <p:sp>
        <p:nvSpPr>
          <p:cNvPr id="16" name="Text 11"/>
          <p:cNvSpPr/>
          <p:nvPr/>
        </p:nvSpPr>
        <p:spPr>
          <a:xfrm>
            <a:off x="5669280" y="2606040"/>
            <a:ext cx="5943600" cy="640080"/>
          </a:xfrm>
          <a:prstGeom prst="rect">
            <a:avLst/>
          </a:prstGeom>
          <a:noFill/>
          <a:ln/>
        </p:spPr>
        <p:txBody>
          <a:bodyPr wrap="square" rtlCol="0" anchor="ctr"/>
          <a:lstStyle/>
          <a:p>
            <a:pPr marL="0" indent="0">
              <a:lnSpc>
                <a:spcPct val="105000"/>
              </a:lnSpc>
              <a:buNone/>
            </a:pPr>
            <a:r>
              <a:rPr lang="en-US" sz="1200" dirty="0">
                <a:solidFill>
                  <a:srgbClr val="3A3A3A"/>
                </a:solidFill>
                <a:latin typeface="Calibri" pitchFamily="34" charset="0"/>
                <a:ea typeface="Calibri" pitchFamily="34" charset="-122"/>
                <a:cs typeface="Calibri" pitchFamily="34" charset="-120"/>
              </a:rPr>
              <a:t>Klebsiella pneumoniae and Acinetobacter baumannii dominate Indian NICUs.</a:t>
            </a:r>
            <a:endParaRPr lang="en-US" sz="1200" dirty="0"/>
          </a:p>
        </p:txBody>
      </p:sp>
      <p:sp>
        <p:nvSpPr>
          <p:cNvPr id="17" name="Shape 12"/>
          <p:cNvSpPr/>
          <p:nvPr/>
        </p:nvSpPr>
        <p:spPr>
          <a:xfrm>
            <a:off x="5669280" y="3410712"/>
            <a:ext cx="5897880" cy="0"/>
          </a:xfrm>
          <a:prstGeom prst="line">
            <a:avLst/>
          </a:prstGeom>
          <a:noFill/>
          <a:ln w="12700">
            <a:solidFill>
              <a:srgbClr val="E3E6EC"/>
            </a:solidFill>
            <a:prstDash val="solid"/>
          </a:ln>
        </p:spPr>
      </p:sp>
      <p:sp>
        <p:nvSpPr>
          <p:cNvPr id="18" name="Shape 13"/>
          <p:cNvSpPr/>
          <p:nvPr/>
        </p:nvSpPr>
        <p:spPr>
          <a:xfrm>
            <a:off x="4732020" y="3698748"/>
            <a:ext cx="777240" cy="777240"/>
          </a:xfrm>
          <a:prstGeom prst="ellipse">
            <a:avLst/>
          </a:prstGeom>
          <a:solidFill>
            <a:srgbClr val="F2F2F2"/>
          </a:solidFill>
          <a:ln/>
          <a:effectLst>
            <a:outerShdw blurRad="76200" dist="25400" dir="5400000" algn="bl" rotWithShape="0">
              <a:srgbClr val="000000">
                <a:alpha val="25000"/>
              </a:srgbClr>
            </a:outerShdw>
          </a:effectLst>
        </p:spPr>
      </p:sp>
      <p:pic>
        <p:nvPicPr>
          <p:cNvPr id="19" name="Image 3" descr="/home/claude/amr_deck/icons/warning_crimson.png"/>
          <p:cNvPicPr>
            <a:picLocks noChangeAspect="1"/>
          </p:cNvPicPr>
          <p:nvPr/>
        </p:nvPicPr>
        <p:blipFill>
          <a:blip r:embed="rId6"/>
          <a:stretch>
            <a:fillRect/>
          </a:stretch>
        </p:blipFill>
        <p:spPr>
          <a:xfrm>
            <a:off x="4918558" y="3885286"/>
            <a:ext cx="404165" cy="404165"/>
          </a:xfrm>
          <a:prstGeom prst="rect">
            <a:avLst/>
          </a:prstGeom>
        </p:spPr>
      </p:pic>
      <p:sp>
        <p:nvSpPr>
          <p:cNvPr id="20" name="Text 14"/>
          <p:cNvSpPr/>
          <p:nvPr/>
        </p:nvSpPr>
        <p:spPr>
          <a:xfrm>
            <a:off x="5669280" y="3630168"/>
            <a:ext cx="5943600" cy="365760"/>
          </a:xfrm>
          <a:prstGeom prst="rect">
            <a:avLst/>
          </a:prstGeom>
          <a:noFill/>
          <a:ln/>
        </p:spPr>
        <p:txBody>
          <a:bodyPr wrap="square" rtlCol="0" anchor="ctr"/>
          <a:lstStyle/>
          <a:p>
            <a:pPr marL="0" indent="0">
              <a:buNone/>
            </a:pPr>
            <a:r>
              <a:rPr lang="en-US" sz="1600" b="1" dirty="0">
                <a:solidFill>
                  <a:srgbClr val="1B2A4A"/>
                </a:solidFill>
                <a:latin typeface="Cambria" pitchFamily="34" charset="0"/>
                <a:ea typeface="Cambria" pitchFamily="34" charset="-122"/>
                <a:cs typeface="Cambria" pitchFamily="34" charset="-120"/>
              </a:rPr>
              <a:t>First-Line Failure</a:t>
            </a:r>
            <a:endParaRPr lang="en-US" sz="1600" dirty="0"/>
          </a:p>
        </p:txBody>
      </p:sp>
      <p:sp>
        <p:nvSpPr>
          <p:cNvPr id="21" name="Text 15"/>
          <p:cNvSpPr/>
          <p:nvPr/>
        </p:nvSpPr>
        <p:spPr>
          <a:xfrm>
            <a:off x="5669280" y="4023360"/>
            <a:ext cx="5943600" cy="640080"/>
          </a:xfrm>
          <a:prstGeom prst="rect">
            <a:avLst/>
          </a:prstGeom>
          <a:noFill/>
          <a:ln/>
        </p:spPr>
        <p:txBody>
          <a:bodyPr wrap="square" rtlCol="0" anchor="ctr"/>
          <a:lstStyle/>
          <a:p>
            <a:pPr marL="0" indent="0">
              <a:lnSpc>
                <a:spcPct val="105000"/>
              </a:lnSpc>
              <a:buNone/>
            </a:pPr>
            <a:r>
              <a:rPr lang="en-US" sz="1200" dirty="0">
                <a:solidFill>
                  <a:srgbClr val="3A3A3A"/>
                </a:solidFill>
                <a:latin typeface="Calibri" pitchFamily="34" charset="0"/>
                <a:ea typeface="Calibri" pitchFamily="34" charset="-122"/>
                <a:cs typeface="Calibri" pitchFamily="34" charset="-120"/>
              </a:rPr>
              <a:t>High rates of immediate resistance to standard ampicillin and gentamicin.</a:t>
            </a:r>
            <a:endParaRPr lang="en-US" sz="1200" dirty="0"/>
          </a:p>
        </p:txBody>
      </p:sp>
      <p:sp>
        <p:nvSpPr>
          <p:cNvPr id="22" name="Shape 16"/>
          <p:cNvSpPr/>
          <p:nvPr/>
        </p:nvSpPr>
        <p:spPr>
          <a:xfrm>
            <a:off x="5669280" y="4828032"/>
            <a:ext cx="5897880" cy="0"/>
          </a:xfrm>
          <a:prstGeom prst="line">
            <a:avLst/>
          </a:prstGeom>
          <a:noFill/>
          <a:ln w="12700">
            <a:solidFill>
              <a:srgbClr val="E3E6EC"/>
            </a:solidFill>
            <a:prstDash val="solid"/>
          </a:ln>
        </p:spPr>
      </p:sp>
      <p:sp>
        <p:nvSpPr>
          <p:cNvPr id="23" name="Shape 17"/>
          <p:cNvSpPr/>
          <p:nvPr/>
        </p:nvSpPr>
        <p:spPr>
          <a:xfrm>
            <a:off x="4732020" y="5116068"/>
            <a:ext cx="777240" cy="777240"/>
          </a:xfrm>
          <a:prstGeom prst="ellipse">
            <a:avLst/>
          </a:prstGeom>
          <a:solidFill>
            <a:srgbClr val="F2F2F2"/>
          </a:solidFill>
          <a:ln/>
          <a:effectLst>
            <a:outerShdw blurRad="76200" dist="25400" dir="5400000" algn="bl" rotWithShape="0">
              <a:srgbClr val="000000">
                <a:alpha val="25000"/>
              </a:srgbClr>
            </a:outerShdw>
          </a:effectLst>
        </p:spPr>
      </p:sp>
      <p:pic>
        <p:nvPicPr>
          <p:cNvPr id="24" name="Image 4" descr="/home/claude/amr_deck/icons/syringe_crimson.png"/>
          <p:cNvPicPr>
            <a:picLocks noChangeAspect="1"/>
          </p:cNvPicPr>
          <p:nvPr/>
        </p:nvPicPr>
        <p:blipFill>
          <a:blip r:embed="rId7"/>
          <a:stretch>
            <a:fillRect/>
          </a:stretch>
        </p:blipFill>
        <p:spPr>
          <a:xfrm>
            <a:off x="4918558" y="5302606"/>
            <a:ext cx="404165" cy="404165"/>
          </a:xfrm>
          <a:prstGeom prst="rect">
            <a:avLst/>
          </a:prstGeom>
        </p:spPr>
      </p:pic>
      <p:sp>
        <p:nvSpPr>
          <p:cNvPr id="25" name="Text 18"/>
          <p:cNvSpPr/>
          <p:nvPr/>
        </p:nvSpPr>
        <p:spPr>
          <a:xfrm>
            <a:off x="5669280" y="5047488"/>
            <a:ext cx="5943600" cy="365760"/>
          </a:xfrm>
          <a:prstGeom prst="rect">
            <a:avLst/>
          </a:prstGeom>
          <a:noFill/>
          <a:ln/>
        </p:spPr>
        <p:txBody>
          <a:bodyPr wrap="square" rtlCol="0" anchor="ctr"/>
          <a:lstStyle/>
          <a:p>
            <a:pPr marL="0" indent="0">
              <a:buNone/>
            </a:pPr>
            <a:r>
              <a:rPr lang="en-US" sz="1600" b="1" dirty="0">
                <a:solidFill>
                  <a:srgbClr val="1B2A4A"/>
                </a:solidFill>
                <a:latin typeface="Cambria" pitchFamily="34" charset="0"/>
                <a:ea typeface="Cambria" pitchFamily="34" charset="-122"/>
                <a:cs typeface="Cambria" pitchFamily="34" charset="-120"/>
              </a:rPr>
              <a:t>Last-Resort Reliance</a:t>
            </a:r>
            <a:endParaRPr lang="en-US" sz="1600" dirty="0"/>
          </a:p>
        </p:txBody>
      </p:sp>
      <p:sp>
        <p:nvSpPr>
          <p:cNvPr id="26" name="Text 19"/>
          <p:cNvSpPr/>
          <p:nvPr/>
        </p:nvSpPr>
        <p:spPr>
          <a:xfrm>
            <a:off x="5669280" y="5440680"/>
            <a:ext cx="5943600" cy="640080"/>
          </a:xfrm>
          <a:prstGeom prst="rect">
            <a:avLst/>
          </a:prstGeom>
          <a:noFill/>
          <a:ln/>
        </p:spPr>
        <p:txBody>
          <a:bodyPr wrap="square" rtlCol="0" anchor="ctr"/>
          <a:lstStyle/>
          <a:p>
            <a:pPr marL="0" indent="0">
              <a:lnSpc>
                <a:spcPct val="105000"/>
              </a:lnSpc>
              <a:buNone/>
            </a:pPr>
            <a:r>
              <a:rPr lang="en-US" sz="1200" dirty="0">
                <a:solidFill>
                  <a:srgbClr val="3A3A3A"/>
                </a:solidFill>
                <a:latin typeface="Calibri" pitchFamily="34" charset="0"/>
                <a:ea typeface="Calibri" pitchFamily="34" charset="-122"/>
                <a:cs typeface="Calibri" pitchFamily="34" charset="-120"/>
              </a:rPr>
              <a:t>Doctors are forced to use toxic or highly restricted drugs like colistin on newborns.</a:t>
            </a:r>
            <a:endParaRPr lang="en-US" sz="1200" dirty="0"/>
          </a:p>
        </p:txBody>
      </p:sp>
      <p:sp>
        <p:nvSpPr>
          <p:cNvPr id="27" name="Text 20"/>
          <p:cNvSpPr/>
          <p:nvPr/>
        </p:nvSpPr>
        <p:spPr>
          <a:xfrm>
            <a:off x="457200" y="6473952"/>
            <a:ext cx="7315200" cy="274320"/>
          </a:xfrm>
          <a:prstGeom prst="rect">
            <a:avLst/>
          </a:prstGeom>
          <a:noFill/>
          <a:ln/>
        </p:spPr>
        <p:txBody>
          <a:bodyPr wrap="square" rtlCol="0" anchor="ctr"/>
          <a:lstStyle/>
          <a:p>
            <a:pPr marL="0" indent="0" algn="l">
              <a:buNone/>
            </a:pPr>
            <a:r>
              <a:rPr lang="en-US" sz="1000" dirty="0">
                <a:solidFill>
                  <a:srgbClr val="6B7280"/>
                </a:solidFill>
                <a:latin typeface="Calibri" pitchFamily="34" charset="0"/>
                <a:ea typeface="Calibri" pitchFamily="34" charset="-122"/>
                <a:cs typeface="Calibri" pitchFamily="34" charset="-120"/>
              </a:rPr>
              <a:t>The AMR Crisis in India</a:t>
            </a:r>
            <a:endParaRPr lang="en-US" sz="1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20040"/>
            <a:ext cx="9144000" cy="320040"/>
          </a:xfrm>
          <a:prstGeom prst="rect">
            <a:avLst/>
          </a:prstGeom>
          <a:noFill/>
          <a:ln/>
        </p:spPr>
        <p:txBody>
          <a:bodyPr wrap="square" lIns="0" tIns="0" rIns="0" bIns="0" rtlCol="0" anchor="ctr"/>
          <a:lstStyle/>
          <a:p>
            <a:pPr marL="0" indent="0">
              <a:buNone/>
            </a:pPr>
            <a:r>
              <a:rPr lang="en-US" sz="1200" b="1" kern="0" spc="200" dirty="0">
                <a:solidFill>
                  <a:srgbClr val="12695E"/>
                </a:solidFill>
                <a:latin typeface="Calibri" pitchFamily="34" charset="0"/>
                <a:ea typeface="Calibri" pitchFamily="34" charset="-122"/>
                <a:cs typeface="Calibri" pitchFamily="34" charset="-120"/>
              </a:rPr>
              <a:t>CONTEXT</a:t>
            </a:r>
            <a:endParaRPr lang="en-US" sz="1200" dirty="0"/>
          </a:p>
        </p:txBody>
      </p:sp>
      <p:sp>
        <p:nvSpPr>
          <p:cNvPr id="3" name="Text 1"/>
          <p:cNvSpPr/>
          <p:nvPr/>
        </p:nvSpPr>
        <p:spPr>
          <a:xfrm>
            <a:off x="548640" y="594360"/>
            <a:ext cx="10515600" cy="685800"/>
          </a:xfrm>
          <a:prstGeom prst="rect">
            <a:avLst/>
          </a:prstGeom>
          <a:noFill/>
          <a:ln/>
        </p:spPr>
        <p:txBody>
          <a:bodyPr wrap="square" lIns="0" tIns="0" rIns="0" bIns="0" rtlCol="0" anchor="ctr"/>
          <a:lstStyle/>
          <a:p>
            <a:pPr marL="0" indent="0">
              <a:buNone/>
            </a:pPr>
            <a:r>
              <a:rPr lang="en-US" sz="3000" b="1" dirty="0">
                <a:solidFill>
                  <a:srgbClr val="17302D"/>
                </a:solidFill>
                <a:latin typeface="Cambria" pitchFamily="34" charset="0"/>
                <a:ea typeface="Cambria" pitchFamily="34" charset="-122"/>
                <a:cs typeface="Cambria" pitchFamily="34" charset="-120"/>
              </a:rPr>
              <a:t>Why India Is Especially Vulnerable to AMR</a:t>
            </a:r>
            <a:endParaRPr lang="en-US" sz="3000" dirty="0"/>
          </a:p>
        </p:txBody>
      </p:sp>
      <p:sp>
        <p:nvSpPr>
          <p:cNvPr id="4" name="Shape 2"/>
          <p:cNvSpPr/>
          <p:nvPr/>
        </p:nvSpPr>
        <p:spPr>
          <a:xfrm>
            <a:off x="548640" y="1600200"/>
            <a:ext cx="621792" cy="621792"/>
          </a:xfrm>
          <a:prstGeom prst="ellipse">
            <a:avLst/>
          </a:prstGeom>
          <a:solidFill>
            <a:srgbClr val="D9531E"/>
          </a:solidFill>
          <a:ln/>
        </p:spPr>
      </p:sp>
      <p:pic>
        <p:nvPicPr>
          <p:cNvPr id="5" name="Image 0" descr="/home/claude/amr_ppt/icons/hand.png"/>
          <p:cNvPicPr>
            <a:picLocks noChangeAspect="1"/>
          </p:cNvPicPr>
          <p:nvPr/>
        </p:nvPicPr>
        <p:blipFill>
          <a:blip r:embed="rId3"/>
          <a:stretch>
            <a:fillRect/>
          </a:stretch>
        </p:blipFill>
        <p:spPr>
          <a:xfrm>
            <a:off x="694944" y="1746504"/>
            <a:ext cx="329184" cy="329184"/>
          </a:xfrm>
          <a:prstGeom prst="rect">
            <a:avLst/>
          </a:prstGeom>
        </p:spPr>
      </p:pic>
      <p:sp>
        <p:nvSpPr>
          <p:cNvPr id="6" name="Text 3"/>
          <p:cNvSpPr/>
          <p:nvPr/>
        </p:nvSpPr>
        <p:spPr>
          <a:xfrm>
            <a:off x="1353312" y="1508760"/>
            <a:ext cx="4526280" cy="365760"/>
          </a:xfrm>
          <a:prstGeom prst="rect">
            <a:avLst/>
          </a:prstGeom>
          <a:noFill/>
          <a:ln/>
        </p:spPr>
        <p:txBody>
          <a:bodyPr wrap="square" lIns="0" tIns="0" rIns="0" bIns="0" rtlCol="0" anchor="ctr"/>
          <a:lstStyle/>
          <a:p>
            <a:pPr marL="0" indent="0">
              <a:buNone/>
            </a:pPr>
            <a:r>
              <a:rPr lang="en-US" sz="1350" b="1" dirty="0">
                <a:solidFill>
                  <a:srgbClr val="17302D"/>
                </a:solidFill>
                <a:latin typeface="Calibri" pitchFamily="34" charset="0"/>
                <a:ea typeface="Calibri" pitchFamily="34" charset="-122"/>
                <a:cs typeface="Calibri" pitchFamily="34" charset="-120"/>
              </a:rPr>
              <a:t>Widespread self-medication</a:t>
            </a:r>
            <a:endParaRPr lang="en-US" sz="1350" dirty="0"/>
          </a:p>
        </p:txBody>
      </p:sp>
      <p:sp>
        <p:nvSpPr>
          <p:cNvPr id="7" name="Text 4"/>
          <p:cNvSpPr/>
          <p:nvPr/>
        </p:nvSpPr>
        <p:spPr>
          <a:xfrm>
            <a:off x="1353312" y="1892808"/>
            <a:ext cx="4526280" cy="868680"/>
          </a:xfrm>
          <a:prstGeom prst="rect">
            <a:avLst/>
          </a:prstGeom>
          <a:noFill/>
          <a:ln/>
        </p:spPr>
        <p:txBody>
          <a:bodyPr wrap="square" lIns="0" tIns="0" rIns="0" bIns="0" rtlCol="0" anchor="ctr"/>
          <a:lstStyle/>
          <a:p>
            <a:pPr marL="0" indent="0">
              <a:lnSpc>
                <a:spcPct val="120000"/>
              </a:lnSpc>
              <a:buNone/>
            </a:pPr>
            <a:r>
              <a:rPr lang="en-US" sz="1150" dirty="0">
                <a:solidFill>
                  <a:srgbClr val="5C6E6C"/>
                </a:solidFill>
                <a:latin typeface="Calibri" pitchFamily="34" charset="0"/>
                <a:ea typeface="Calibri" pitchFamily="34" charset="-122"/>
                <a:cs typeface="Calibri" pitchFamily="34" charset="-120"/>
              </a:rPr>
              <a:t>Antibiotics are frequently obtained and used without a prescription despite Schedule H1.</a:t>
            </a:r>
            <a:endParaRPr lang="en-US" sz="1150" dirty="0"/>
          </a:p>
        </p:txBody>
      </p:sp>
      <p:sp>
        <p:nvSpPr>
          <p:cNvPr id="8" name="Shape 5"/>
          <p:cNvSpPr/>
          <p:nvPr/>
        </p:nvSpPr>
        <p:spPr>
          <a:xfrm>
            <a:off x="6217920" y="1600200"/>
            <a:ext cx="621792" cy="621792"/>
          </a:xfrm>
          <a:prstGeom prst="ellipse">
            <a:avLst/>
          </a:prstGeom>
          <a:solidFill>
            <a:srgbClr val="12695E"/>
          </a:solidFill>
          <a:ln/>
        </p:spPr>
      </p:sp>
      <p:pic>
        <p:nvPicPr>
          <p:cNvPr id="9" name="Image 1" descr="/home/claude/amr_ppt/icons/hospital.png"/>
          <p:cNvPicPr>
            <a:picLocks noChangeAspect="1"/>
          </p:cNvPicPr>
          <p:nvPr/>
        </p:nvPicPr>
        <p:blipFill>
          <a:blip r:embed="rId4"/>
          <a:stretch>
            <a:fillRect/>
          </a:stretch>
        </p:blipFill>
        <p:spPr>
          <a:xfrm>
            <a:off x="6364224" y="1746504"/>
            <a:ext cx="329184" cy="329184"/>
          </a:xfrm>
          <a:prstGeom prst="rect">
            <a:avLst/>
          </a:prstGeom>
        </p:spPr>
      </p:pic>
      <p:sp>
        <p:nvSpPr>
          <p:cNvPr id="10" name="Text 6"/>
          <p:cNvSpPr/>
          <p:nvPr/>
        </p:nvSpPr>
        <p:spPr>
          <a:xfrm>
            <a:off x="7022592" y="1508760"/>
            <a:ext cx="4526280" cy="365760"/>
          </a:xfrm>
          <a:prstGeom prst="rect">
            <a:avLst/>
          </a:prstGeom>
          <a:noFill/>
          <a:ln/>
        </p:spPr>
        <p:txBody>
          <a:bodyPr wrap="square" lIns="0" tIns="0" rIns="0" bIns="0" rtlCol="0" anchor="ctr"/>
          <a:lstStyle/>
          <a:p>
            <a:pPr marL="0" indent="0">
              <a:buNone/>
            </a:pPr>
            <a:r>
              <a:rPr lang="en-US" sz="1350" b="1" dirty="0">
                <a:solidFill>
                  <a:srgbClr val="17302D"/>
                </a:solidFill>
                <a:latin typeface="Calibri" pitchFamily="34" charset="0"/>
                <a:ea typeface="Calibri" pitchFamily="34" charset="-122"/>
                <a:cs typeface="Calibri" pitchFamily="34" charset="-120"/>
              </a:rPr>
              <a:t>High infectious-disease burden</a:t>
            </a:r>
            <a:endParaRPr lang="en-US" sz="1350" dirty="0"/>
          </a:p>
        </p:txBody>
      </p:sp>
      <p:sp>
        <p:nvSpPr>
          <p:cNvPr id="11" name="Text 7"/>
          <p:cNvSpPr/>
          <p:nvPr/>
        </p:nvSpPr>
        <p:spPr>
          <a:xfrm>
            <a:off x="7022592" y="1892808"/>
            <a:ext cx="4526280" cy="868680"/>
          </a:xfrm>
          <a:prstGeom prst="rect">
            <a:avLst/>
          </a:prstGeom>
          <a:noFill/>
          <a:ln/>
        </p:spPr>
        <p:txBody>
          <a:bodyPr wrap="square" lIns="0" tIns="0" rIns="0" bIns="0" rtlCol="0" anchor="ctr"/>
          <a:lstStyle/>
          <a:p>
            <a:pPr marL="0" indent="0">
              <a:lnSpc>
                <a:spcPct val="120000"/>
              </a:lnSpc>
              <a:buNone/>
            </a:pPr>
            <a:r>
              <a:rPr lang="en-US" sz="1150" dirty="0">
                <a:solidFill>
                  <a:srgbClr val="5C6E6C"/>
                </a:solidFill>
                <a:latin typeface="Calibri" pitchFamily="34" charset="0"/>
                <a:ea typeface="Calibri" pitchFamily="34" charset="-122"/>
                <a:cs typeface="Calibri" pitchFamily="34" charset="-120"/>
              </a:rPr>
              <a:t>Dense populations and high infection incidence drive heavy antibiotic demand.</a:t>
            </a:r>
            <a:endParaRPr lang="en-US" sz="1150" dirty="0"/>
          </a:p>
        </p:txBody>
      </p:sp>
      <p:sp>
        <p:nvSpPr>
          <p:cNvPr id="12" name="Shape 8"/>
          <p:cNvSpPr/>
          <p:nvPr/>
        </p:nvSpPr>
        <p:spPr>
          <a:xfrm>
            <a:off x="548640" y="3218688"/>
            <a:ext cx="621792" cy="621792"/>
          </a:xfrm>
          <a:prstGeom prst="ellipse">
            <a:avLst/>
          </a:prstGeom>
          <a:solidFill>
            <a:srgbClr val="12695E"/>
          </a:solidFill>
          <a:ln/>
        </p:spPr>
      </p:sp>
      <p:pic>
        <p:nvPicPr>
          <p:cNvPr id="13" name="Image 2" descr="/home/claude/amr_ppt/icons/pill.png"/>
          <p:cNvPicPr>
            <a:picLocks noChangeAspect="1"/>
          </p:cNvPicPr>
          <p:nvPr/>
        </p:nvPicPr>
        <p:blipFill>
          <a:blip r:embed="rId5"/>
          <a:stretch>
            <a:fillRect/>
          </a:stretch>
        </p:blipFill>
        <p:spPr>
          <a:xfrm>
            <a:off x="694944" y="3364992"/>
            <a:ext cx="329184" cy="329184"/>
          </a:xfrm>
          <a:prstGeom prst="rect">
            <a:avLst/>
          </a:prstGeom>
        </p:spPr>
      </p:pic>
      <p:sp>
        <p:nvSpPr>
          <p:cNvPr id="14" name="Text 9"/>
          <p:cNvSpPr/>
          <p:nvPr/>
        </p:nvSpPr>
        <p:spPr>
          <a:xfrm>
            <a:off x="1353312" y="3127248"/>
            <a:ext cx="4526280" cy="365760"/>
          </a:xfrm>
          <a:prstGeom prst="rect">
            <a:avLst/>
          </a:prstGeom>
          <a:noFill/>
          <a:ln/>
        </p:spPr>
        <p:txBody>
          <a:bodyPr wrap="square" lIns="0" tIns="0" rIns="0" bIns="0" rtlCol="0" anchor="ctr"/>
          <a:lstStyle/>
          <a:p>
            <a:pPr marL="0" indent="0">
              <a:buNone/>
            </a:pPr>
            <a:r>
              <a:rPr lang="en-US" sz="1350" b="1" dirty="0">
                <a:solidFill>
                  <a:srgbClr val="17302D"/>
                </a:solidFill>
                <a:latin typeface="Calibri" pitchFamily="34" charset="0"/>
                <a:ea typeface="Calibri" pitchFamily="34" charset="-122"/>
                <a:cs typeface="Calibri" pitchFamily="34" charset="-120"/>
              </a:rPr>
              <a:t>Irrational combinations</a:t>
            </a:r>
            <a:endParaRPr lang="en-US" sz="1350" dirty="0"/>
          </a:p>
        </p:txBody>
      </p:sp>
      <p:sp>
        <p:nvSpPr>
          <p:cNvPr id="15" name="Text 10"/>
          <p:cNvSpPr/>
          <p:nvPr/>
        </p:nvSpPr>
        <p:spPr>
          <a:xfrm>
            <a:off x="1353312" y="3511296"/>
            <a:ext cx="4526280" cy="868680"/>
          </a:xfrm>
          <a:prstGeom prst="rect">
            <a:avLst/>
          </a:prstGeom>
          <a:noFill/>
          <a:ln/>
        </p:spPr>
        <p:txBody>
          <a:bodyPr wrap="square" lIns="0" tIns="0" rIns="0" bIns="0" rtlCol="0" anchor="ctr"/>
          <a:lstStyle/>
          <a:p>
            <a:pPr marL="0" indent="0">
              <a:lnSpc>
                <a:spcPct val="120000"/>
              </a:lnSpc>
              <a:buNone/>
            </a:pPr>
            <a:r>
              <a:rPr lang="en-US" sz="1150" dirty="0">
                <a:solidFill>
                  <a:srgbClr val="5C6E6C"/>
                </a:solidFill>
                <a:latin typeface="Calibri" pitchFamily="34" charset="0"/>
                <a:ea typeface="Calibri" pitchFamily="34" charset="-122"/>
                <a:cs typeface="Calibri" pitchFamily="34" charset="-120"/>
              </a:rPr>
              <a:t>Fixed-dose combinations without scientific justification have circulated widely.</a:t>
            </a:r>
            <a:endParaRPr lang="en-US" sz="1150" dirty="0"/>
          </a:p>
        </p:txBody>
      </p:sp>
      <p:sp>
        <p:nvSpPr>
          <p:cNvPr id="16" name="Shape 11"/>
          <p:cNvSpPr/>
          <p:nvPr/>
        </p:nvSpPr>
        <p:spPr>
          <a:xfrm>
            <a:off x="6217920" y="3218688"/>
            <a:ext cx="621792" cy="621792"/>
          </a:xfrm>
          <a:prstGeom prst="ellipse">
            <a:avLst/>
          </a:prstGeom>
          <a:solidFill>
            <a:srgbClr val="D9531E"/>
          </a:solidFill>
          <a:ln/>
        </p:spPr>
      </p:sp>
      <p:pic>
        <p:nvPicPr>
          <p:cNvPr id="17" name="Image 3" descr="/home/claude/amr_ppt/icons/cow.png"/>
          <p:cNvPicPr>
            <a:picLocks noChangeAspect="1"/>
          </p:cNvPicPr>
          <p:nvPr/>
        </p:nvPicPr>
        <p:blipFill>
          <a:blip r:embed="rId6"/>
          <a:stretch>
            <a:fillRect/>
          </a:stretch>
        </p:blipFill>
        <p:spPr>
          <a:xfrm>
            <a:off x="6364224" y="3364992"/>
            <a:ext cx="329184" cy="329184"/>
          </a:xfrm>
          <a:prstGeom prst="rect">
            <a:avLst/>
          </a:prstGeom>
        </p:spPr>
      </p:pic>
      <p:sp>
        <p:nvSpPr>
          <p:cNvPr id="18" name="Text 12"/>
          <p:cNvSpPr/>
          <p:nvPr/>
        </p:nvSpPr>
        <p:spPr>
          <a:xfrm>
            <a:off x="7022592" y="3127248"/>
            <a:ext cx="4526280" cy="365760"/>
          </a:xfrm>
          <a:prstGeom prst="rect">
            <a:avLst/>
          </a:prstGeom>
          <a:noFill/>
          <a:ln/>
        </p:spPr>
        <p:txBody>
          <a:bodyPr wrap="square" lIns="0" tIns="0" rIns="0" bIns="0" rtlCol="0" anchor="ctr"/>
          <a:lstStyle/>
          <a:p>
            <a:pPr marL="0" indent="0">
              <a:buNone/>
            </a:pPr>
            <a:r>
              <a:rPr lang="en-US" sz="1350" b="1" dirty="0">
                <a:solidFill>
                  <a:srgbClr val="17302D"/>
                </a:solidFill>
                <a:latin typeface="Calibri" pitchFamily="34" charset="0"/>
                <a:ea typeface="Calibri" pitchFamily="34" charset="-122"/>
                <a:cs typeface="Calibri" pitchFamily="34" charset="-120"/>
              </a:rPr>
              <a:t>Intensive livestock farming</a:t>
            </a:r>
            <a:endParaRPr lang="en-US" sz="1350" dirty="0"/>
          </a:p>
        </p:txBody>
      </p:sp>
      <p:sp>
        <p:nvSpPr>
          <p:cNvPr id="19" name="Text 13"/>
          <p:cNvSpPr/>
          <p:nvPr/>
        </p:nvSpPr>
        <p:spPr>
          <a:xfrm>
            <a:off x="7022592" y="3511296"/>
            <a:ext cx="4526280" cy="868680"/>
          </a:xfrm>
          <a:prstGeom prst="rect">
            <a:avLst/>
          </a:prstGeom>
          <a:noFill/>
          <a:ln/>
        </p:spPr>
        <p:txBody>
          <a:bodyPr wrap="square" lIns="0" tIns="0" rIns="0" bIns="0" rtlCol="0" anchor="ctr"/>
          <a:lstStyle/>
          <a:p>
            <a:pPr marL="0" indent="0">
              <a:lnSpc>
                <a:spcPct val="120000"/>
              </a:lnSpc>
              <a:buNone/>
            </a:pPr>
            <a:r>
              <a:rPr lang="en-US" sz="1150" dirty="0">
                <a:solidFill>
                  <a:srgbClr val="5C6E6C"/>
                </a:solidFill>
                <a:latin typeface="Calibri" pitchFamily="34" charset="0"/>
                <a:ea typeface="Calibri" pitchFamily="34" charset="-122"/>
                <a:cs typeface="Calibri" pitchFamily="34" charset="-120"/>
              </a:rPr>
              <a:t>Rapidly growing poultry and aquaculture sectors have relied on antibiotics for growth and disease prevention.</a:t>
            </a:r>
            <a:endParaRPr lang="en-US" sz="1150" dirty="0"/>
          </a:p>
        </p:txBody>
      </p:sp>
      <p:sp>
        <p:nvSpPr>
          <p:cNvPr id="20" name="Shape 14"/>
          <p:cNvSpPr/>
          <p:nvPr/>
        </p:nvSpPr>
        <p:spPr>
          <a:xfrm>
            <a:off x="548640" y="4837176"/>
            <a:ext cx="621792" cy="621792"/>
          </a:xfrm>
          <a:prstGeom prst="ellipse">
            <a:avLst/>
          </a:prstGeom>
          <a:solidFill>
            <a:srgbClr val="12695E"/>
          </a:solidFill>
          <a:ln/>
        </p:spPr>
      </p:sp>
      <p:pic>
        <p:nvPicPr>
          <p:cNvPr id="21" name="Image 4" descr="/home/claude/amr_ppt/icons/factory.png"/>
          <p:cNvPicPr>
            <a:picLocks noChangeAspect="1"/>
          </p:cNvPicPr>
          <p:nvPr/>
        </p:nvPicPr>
        <p:blipFill>
          <a:blip r:embed="rId7"/>
          <a:stretch>
            <a:fillRect/>
          </a:stretch>
        </p:blipFill>
        <p:spPr>
          <a:xfrm>
            <a:off x="694944" y="4983480"/>
            <a:ext cx="329184" cy="329184"/>
          </a:xfrm>
          <a:prstGeom prst="rect">
            <a:avLst/>
          </a:prstGeom>
        </p:spPr>
      </p:pic>
      <p:sp>
        <p:nvSpPr>
          <p:cNvPr id="22" name="Text 15"/>
          <p:cNvSpPr/>
          <p:nvPr/>
        </p:nvSpPr>
        <p:spPr>
          <a:xfrm>
            <a:off x="1353312" y="4745736"/>
            <a:ext cx="4526280" cy="365760"/>
          </a:xfrm>
          <a:prstGeom prst="rect">
            <a:avLst/>
          </a:prstGeom>
          <a:noFill/>
          <a:ln/>
        </p:spPr>
        <p:txBody>
          <a:bodyPr wrap="square" lIns="0" tIns="0" rIns="0" bIns="0" rtlCol="0" anchor="ctr"/>
          <a:lstStyle/>
          <a:p>
            <a:pPr marL="0" indent="0">
              <a:buNone/>
            </a:pPr>
            <a:r>
              <a:rPr lang="en-US" sz="1350" b="1" dirty="0">
                <a:solidFill>
                  <a:srgbClr val="17302D"/>
                </a:solidFill>
                <a:latin typeface="Calibri" pitchFamily="34" charset="0"/>
                <a:ea typeface="Calibri" pitchFamily="34" charset="-122"/>
                <a:cs typeface="Calibri" pitchFamily="34" charset="-120"/>
              </a:rPr>
              <a:t>A major generics manufacturing hub</a:t>
            </a:r>
            <a:endParaRPr lang="en-US" sz="1350" dirty="0"/>
          </a:p>
        </p:txBody>
      </p:sp>
      <p:sp>
        <p:nvSpPr>
          <p:cNvPr id="23" name="Text 16"/>
          <p:cNvSpPr/>
          <p:nvPr/>
        </p:nvSpPr>
        <p:spPr>
          <a:xfrm>
            <a:off x="1353312" y="5129784"/>
            <a:ext cx="4526280" cy="868680"/>
          </a:xfrm>
          <a:prstGeom prst="rect">
            <a:avLst/>
          </a:prstGeom>
          <a:noFill/>
          <a:ln/>
        </p:spPr>
        <p:txBody>
          <a:bodyPr wrap="square" lIns="0" tIns="0" rIns="0" bIns="0" rtlCol="0" anchor="ctr"/>
          <a:lstStyle/>
          <a:p>
            <a:pPr marL="0" indent="0">
              <a:lnSpc>
                <a:spcPct val="120000"/>
              </a:lnSpc>
              <a:buNone/>
            </a:pPr>
            <a:r>
              <a:rPr lang="en-US" sz="1150" dirty="0">
                <a:solidFill>
                  <a:srgbClr val="5C6E6C"/>
                </a:solidFill>
                <a:latin typeface="Calibri" pitchFamily="34" charset="0"/>
                <a:ea typeface="Calibri" pitchFamily="34" charset="-122"/>
                <a:cs typeface="Calibri" pitchFamily="34" charset="-120"/>
              </a:rPr>
              <a:t>India supplies a large share of the world's generic antibiotics — and its production waste.</a:t>
            </a:r>
            <a:endParaRPr lang="en-US" sz="1150" dirty="0"/>
          </a:p>
        </p:txBody>
      </p:sp>
      <p:sp>
        <p:nvSpPr>
          <p:cNvPr id="24" name="Shape 17"/>
          <p:cNvSpPr/>
          <p:nvPr/>
        </p:nvSpPr>
        <p:spPr>
          <a:xfrm>
            <a:off x="6217920" y="4837176"/>
            <a:ext cx="621792" cy="621792"/>
          </a:xfrm>
          <a:prstGeom prst="ellipse">
            <a:avLst/>
          </a:prstGeom>
          <a:solidFill>
            <a:srgbClr val="12695E"/>
          </a:solidFill>
          <a:ln/>
        </p:spPr>
      </p:sp>
      <p:pic>
        <p:nvPicPr>
          <p:cNvPr id="25" name="Image 5" descr="/home/claude/amr_ppt/icons/droplet.png"/>
          <p:cNvPicPr>
            <a:picLocks noChangeAspect="1"/>
          </p:cNvPicPr>
          <p:nvPr/>
        </p:nvPicPr>
        <p:blipFill>
          <a:blip r:embed="rId8"/>
          <a:stretch>
            <a:fillRect/>
          </a:stretch>
        </p:blipFill>
        <p:spPr>
          <a:xfrm>
            <a:off x="6364224" y="4983480"/>
            <a:ext cx="329184" cy="329184"/>
          </a:xfrm>
          <a:prstGeom prst="rect">
            <a:avLst/>
          </a:prstGeom>
        </p:spPr>
      </p:pic>
      <p:sp>
        <p:nvSpPr>
          <p:cNvPr id="26" name="Text 18"/>
          <p:cNvSpPr/>
          <p:nvPr/>
        </p:nvSpPr>
        <p:spPr>
          <a:xfrm>
            <a:off x="7022592" y="4745736"/>
            <a:ext cx="4526280" cy="365760"/>
          </a:xfrm>
          <a:prstGeom prst="rect">
            <a:avLst/>
          </a:prstGeom>
          <a:noFill/>
          <a:ln/>
        </p:spPr>
        <p:txBody>
          <a:bodyPr wrap="square" lIns="0" tIns="0" rIns="0" bIns="0" rtlCol="0" anchor="ctr"/>
          <a:lstStyle/>
          <a:p>
            <a:pPr marL="0" indent="0">
              <a:buNone/>
            </a:pPr>
            <a:r>
              <a:rPr lang="en-US" sz="1350" b="1" dirty="0">
                <a:solidFill>
                  <a:srgbClr val="17302D"/>
                </a:solidFill>
                <a:latin typeface="Calibri" pitchFamily="34" charset="0"/>
                <a:ea typeface="Calibri" pitchFamily="34" charset="-122"/>
                <a:cs typeface="Calibri" pitchFamily="34" charset="-120"/>
              </a:rPr>
              <a:t>Gaps in sanitation &amp; water</a:t>
            </a:r>
            <a:endParaRPr lang="en-US" sz="1350" dirty="0"/>
          </a:p>
        </p:txBody>
      </p:sp>
      <p:sp>
        <p:nvSpPr>
          <p:cNvPr id="27" name="Text 19"/>
          <p:cNvSpPr/>
          <p:nvPr/>
        </p:nvSpPr>
        <p:spPr>
          <a:xfrm>
            <a:off x="7022592" y="5129784"/>
            <a:ext cx="4526280" cy="868680"/>
          </a:xfrm>
          <a:prstGeom prst="rect">
            <a:avLst/>
          </a:prstGeom>
          <a:noFill/>
          <a:ln/>
        </p:spPr>
        <p:txBody>
          <a:bodyPr wrap="square" lIns="0" tIns="0" rIns="0" bIns="0" rtlCol="0" anchor="ctr"/>
          <a:lstStyle/>
          <a:p>
            <a:pPr marL="0" indent="0">
              <a:lnSpc>
                <a:spcPct val="120000"/>
              </a:lnSpc>
              <a:buNone/>
            </a:pPr>
            <a:r>
              <a:rPr lang="en-US" sz="1150" dirty="0">
                <a:solidFill>
                  <a:srgbClr val="5C6E6C"/>
                </a:solidFill>
                <a:latin typeface="Calibri" pitchFamily="34" charset="0"/>
                <a:ea typeface="Calibri" pitchFamily="34" charset="-122"/>
                <a:cs typeface="Calibri" pitchFamily="34" charset="-120"/>
              </a:rPr>
              <a:t>Incomplete WASH infrastructure lets resistant organisms spread through water and waste.</a:t>
            </a:r>
            <a:endParaRPr lang="en-US" sz="1150" dirty="0"/>
          </a:p>
        </p:txBody>
      </p:sp>
      <p:sp>
        <p:nvSpPr>
          <p:cNvPr id="28" name="Text 20"/>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5C6E6C"/>
                </a:solidFill>
                <a:latin typeface="Calibri" pitchFamily="34" charset="0"/>
                <a:ea typeface="Calibri" pitchFamily="34" charset="-122"/>
                <a:cs typeface="Calibri" pitchFamily="34" charset="-120"/>
              </a:rPr>
              <a:t>Antimicrobial Resistance — Clinical Briefing</a:t>
            </a:r>
            <a:endParaRPr lang="en-US" sz="900" dirty="0"/>
          </a:p>
        </p:txBody>
      </p:sp>
    </p:spTree>
    <p:extLst>
      <p:ext uri="{BB962C8B-B14F-4D97-AF65-F5344CB8AC3E}">
        <p14:creationId xmlns:p14="http://schemas.microsoft.com/office/powerpoint/2010/main" val="640856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20040"/>
            <a:ext cx="9144000" cy="320040"/>
          </a:xfrm>
          <a:prstGeom prst="rect">
            <a:avLst/>
          </a:prstGeom>
          <a:noFill/>
          <a:ln/>
        </p:spPr>
        <p:txBody>
          <a:bodyPr wrap="square" lIns="0" tIns="0" rIns="0" bIns="0" rtlCol="0" anchor="ctr"/>
          <a:lstStyle/>
          <a:p>
            <a:pPr marL="0" indent="0">
              <a:buNone/>
            </a:pPr>
            <a:r>
              <a:rPr lang="en-US" sz="1200" b="1" kern="0" spc="200" dirty="0">
                <a:solidFill>
                  <a:srgbClr val="4FA79A"/>
                </a:solidFill>
                <a:latin typeface="Calibri" pitchFamily="34" charset="0"/>
                <a:ea typeface="Calibri" pitchFamily="34" charset="-122"/>
                <a:cs typeface="Calibri" pitchFamily="34" charset="-120"/>
              </a:rPr>
              <a:t>ENVIRONMENTAL DRIVER</a:t>
            </a:r>
            <a:endParaRPr lang="en-US" sz="1200" dirty="0"/>
          </a:p>
        </p:txBody>
      </p:sp>
      <p:sp>
        <p:nvSpPr>
          <p:cNvPr id="3" name="Text 1"/>
          <p:cNvSpPr/>
          <p:nvPr/>
        </p:nvSpPr>
        <p:spPr>
          <a:xfrm>
            <a:off x="548640" y="594360"/>
            <a:ext cx="10515600" cy="685800"/>
          </a:xfrm>
          <a:prstGeom prst="rect">
            <a:avLst/>
          </a:prstGeom>
          <a:noFill/>
          <a:ln/>
        </p:spPr>
        <p:txBody>
          <a:bodyPr wrap="square" lIns="0" tIns="0" rIns="0" bIns="0" rtlCol="0" anchor="ctr"/>
          <a:lstStyle/>
          <a:p>
            <a:pPr marL="0" indent="0">
              <a:buNone/>
            </a:pPr>
            <a:r>
              <a:rPr lang="en-US" sz="3000" b="1" dirty="0">
                <a:latin typeface="Cambria" pitchFamily="34" charset="0"/>
                <a:ea typeface="Cambria" pitchFamily="34" charset="-122"/>
                <a:cs typeface="Cambria" pitchFamily="34" charset="-120"/>
              </a:rPr>
              <a:t>Industrial Effluent: The Pharmaceutical Manufacturing Belt</a:t>
            </a:r>
            <a:endParaRPr lang="en-US" sz="3000" dirty="0"/>
          </a:p>
        </p:txBody>
      </p:sp>
      <p:sp>
        <p:nvSpPr>
          <p:cNvPr id="4" name="Text 2"/>
          <p:cNvSpPr/>
          <p:nvPr/>
        </p:nvSpPr>
        <p:spPr>
          <a:xfrm>
            <a:off x="548640" y="1668780"/>
            <a:ext cx="10607040" cy="594360"/>
          </a:xfrm>
          <a:prstGeom prst="rect">
            <a:avLst/>
          </a:prstGeom>
          <a:noFill/>
          <a:ln/>
        </p:spPr>
        <p:txBody>
          <a:bodyPr wrap="square" lIns="0" tIns="0" rIns="0" bIns="0" rtlCol="0" anchor="ctr"/>
          <a:lstStyle/>
          <a:p>
            <a:pPr marL="0" indent="0">
              <a:lnSpc>
                <a:spcPct val="125000"/>
              </a:lnSpc>
              <a:buNone/>
            </a:pPr>
            <a:r>
              <a:rPr lang="en-US" sz="1350" dirty="0">
                <a:latin typeface="Calibri" pitchFamily="34" charset="0"/>
                <a:ea typeface="Calibri" pitchFamily="34" charset="-122"/>
                <a:cs typeface="Calibri" pitchFamily="34" charset="-120"/>
              </a:rPr>
              <a:t>India manufactures a large share of the world's generic antibiotics. Bulk-drug manufacturing clusters around Hyderabad (Patancheru, Bollaram) have been studied for over a decade as sites of severe pharmaceutical pollution.</a:t>
            </a:r>
            <a:endParaRPr lang="en-US" sz="1350" dirty="0"/>
          </a:p>
        </p:txBody>
      </p:sp>
      <p:sp>
        <p:nvSpPr>
          <p:cNvPr id="5" name="Shape 3"/>
          <p:cNvSpPr/>
          <p:nvPr/>
        </p:nvSpPr>
        <p:spPr>
          <a:xfrm>
            <a:off x="548640" y="2734056"/>
            <a:ext cx="3429000" cy="2286000"/>
          </a:xfrm>
          <a:prstGeom prst="rect">
            <a:avLst/>
          </a:prstGeom>
          <a:solidFill>
            <a:srgbClr val="0F4F52"/>
          </a:solidFill>
          <a:ln/>
        </p:spPr>
      </p:sp>
      <p:sp>
        <p:nvSpPr>
          <p:cNvPr id="6" name="Shape 4"/>
          <p:cNvSpPr/>
          <p:nvPr/>
        </p:nvSpPr>
        <p:spPr>
          <a:xfrm>
            <a:off x="548640" y="2734056"/>
            <a:ext cx="3429000" cy="73152"/>
          </a:xfrm>
          <a:prstGeom prst="rect">
            <a:avLst/>
          </a:prstGeom>
          <a:solidFill>
            <a:srgbClr val="D9531E"/>
          </a:solidFill>
          <a:ln/>
        </p:spPr>
      </p:sp>
      <p:sp>
        <p:nvSpPr>
          <p:cNvPr id="7" name="Text 5"/>
          <p:cNvSpPr/>
          <p:nvPr/>
        </p:nvSpPr>
        <p:spPr>
          <a:xfrm>
            <a:off x="731520" y="2990088"/>
            <a:ext cx="3063240" cy="594360"/>
          </a:xfrm>
          <a:prstGeom prst="rect">
            <a:avLst/>
          </a:prstGeom>
          <a:noFill/>
          <a:ln/>
        </p:spPr>
        <p:txBody>
          <a:bodyPr wrap="square" lIns="0" tIns="0" rIns="0" bIns="0"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up to 6.5 mg/L</a:t>
            </a:r>
            <a:endParaRPr lang="en-US" sz="2500" dirty="0"/>
          </a:p>
        </p:txBody>
      </p:sp>
      <p:sp>
        <p:nvSpPr>
          <p:cNvPr id="8" name="Text 6"/>
          <p:cNvSpPr/>
          <p:nvPr/>
        </p:nvSpPr>
        <p:spPr>
          <a:xfrm>
            <a:off x="731520" y="3630168"/>
            <a:ext cx="3063240" cy="1280160"/>
          </a:xfrm>
          <a:prstGeom prst="rect">
            <a:avLst/>
          </a:prstGeom>
          <a:noFill/>
          <a:ln/>
        </p:spPr>
        <p:txBody>
          <a:bodyPr wrap="square" lIns="0" tIns="0" rIns="0" bIns="0" rtlCol="0" anchor="ctr"/>
          <a:lstStyle/>
          <a:p>
            <a:pPr marL="0" indent="0">
              <a:lnSpc>
                <a:spcPct val="125000"/>
              </a:lnSpc>
              <a:buNone/>
            </a:pPr>
            <a:r>
              <a:rPr lang="en-US" sz="1150" dirty="0">
                <a:solidFill>
                  <a:srgbClr val="C9DFDB"/>
                </a:solidFill>
                <a:latin typeface="Calibri" pitchFamily="34" charset="0"/>
                <a:ea typeface="Calibri" pitchFamily="34" charset="-122"/>
                <a:cs typeface="Calibri" pitchFamily="34" charset="-120"/>
              </a:rPr>
              <a:t>ciprofloxacin measured in treated effluent — hundreds to thousands of times above levels known to select for resistance</a:t>
            </a:r>
            <a:endParaRPr lang="en-US" sz="1150" dirty="0"/>
          </a:p>
        </p:txBody>
      </p:sp>
      <p:sp>
        <p:nvSpPr>
          <p:cNvPr id="9" name="Shape 7"/>
          <p:cNvSpPr/>
          <p:nvPr/>
        </p:nvSpPr>
        <p:spPr>
          <a:xfrm>
            <a:off x="4233672" y="2734056"/>
            <a:ext cx="3429000" cy="2286000"/>
          </a:xfrm>
          <a:prstGeom prst="rect">
            <a:avLst/>
          </a:prstGeom>
          <a:solidFill>
            <a:srgbClr val="0F4F52"/>
          </a:solidFill>
          <a:ln/>
        </p:spPr>
      </p:sp>
      <p:sp>
        <p:nvSpPr>
          <p:cNvPr id="10" name="Shape 8"/>
          <p:cNvSpPr/>
          <p:nvPr/>
        </p:nvSpPr>
        <p:spPr>
          <a:xfrm>
            <a:off x="4233672" y="2734056"/>
            <a:ext cx="3429000" cy="73152"/>
          </a:xfrm>
          <a:prstGeom prst="rect">
            <a:avLst/>
          </a:prstGeom>
          <a:solidFill>
            <a:srgbClr val="D9531E"/>
          </a:solidFill>
          <a:ln/>
        </p:spPr>
      </p:sp>
      <p:sp>
        <p:nvSpPr>
          <p:cNvPr id="11" name="Text 9"/>
          <p:cNvSpPr/>
          <p:nvPr/>
        </p:nvSpPr>
        <p:spPr>
          <a:xfrm>
            <a:off x="4416552" y="2990088"/>
            <a:ext cx="3063240" cy="594360"/>
          </a:xfrm>
          <a:prstGeom prst="rect">
            <a:avLst/>
          </a:prstGeom>
          <a:noFill/>
          <a:ln/>
        </p:spPr>
        <p:txBody>
          <a:bodyPr wrap="square" lIns="0" tIns="0" rIns="0" bIns="0"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 45 kg/day</a:t>
            </a:r>
            <a:endParaRPr lang="en-US" sz="2500" dirty="0"/>
          </a:p>
        </p:txBody>
      </p:sp>
      <p:sp>
        <p:nvSpPr>
          <p:cNvPr id="12" name="Text 10"/>
          <p:cNvSpPr/>
          <p:nvPr/>
        </p:nvSpPr>
        <p:spPr>
          <a:xfrm>
            <a:off x="4416552" y="3630168"/>
            <a:ext cx="3063240" cy="1280160"/>
          </a:xfrm>
          <a:prstGeom prst="rect">
            <a:avLst/>
          </a:prstGeom>
          <a:noFill/>
          <a:ln/>
        </p:spPr>
        <p:txBody>
          <a:bodyPr wrap="square" lIns="0" tIns="0" rIns="0" bIns="0" rtlCol="0" anchor="ctr"/>
          <a:lstStyle/>
          <a:p>
            <a:pPr marL="0" indent="0">
              <a:lnSpc>
                <a:spcPct val="125000"/>
              </a:lnSpc>
              <a:buNone/>
            </a:pPr>
            <a:r>
              <a:rPr lang="en-US" sz="1150" dirty="0">
                <a:solidFill>
                  <a:srgbClr val="C9DFDB"/>
                </a:solidFill>
                <a:latin typeface="Calibri" pitchFamily="34" charset="0"/>
                <a:ea typeface="Calibri" pitchFamily="34" charset="-122"/>
                <a:cs typeface="Calibri" pitchFamily="34" charset="-120"/>
              </a:rPr>
              <a:t>ciprofloxacin discharged from one common effluent plant — equivalent to the total daily dose for a city of 44,000 people</a:t>
            </a:r>
            <a:endParaRPr lang="en-US" sz="1150" dirty="0"/>
          </a:p>
        </p:txBody>
      </p:sp>
      <p:sp>
        <p:nvSpPr>
          <p:cNvPr id="13" name="Shape 11"/>
          <p:cNvSpPr/>
          <p:nvPr/>
        </p:nvSpPr>
        <p:spPr>
          <a:xfrm>
            <a:off x="7918704" y="2734056"/>
            <a:ext cx="3429000" cy="2286000"/>
          </a:xfrm>
          <a:prstGeom prst="rect">
            <a:avLst/>
          </a:prstGeom>
          <a:solidFill>
            <a:srgbClr val="0F4F52"/>
          </a:solidFill>
          <a:ln/>
        </p:spPr>
      </p:sp>
      <p:sp>
        <p:nvSpPr>
          <p:cNvPr id="14" name="Shape 12"/>
          <p:cNvSpPr/>
          <p:nvPr/>
        </p:nvSpPr>
        <p:spPr>
          <a:xfrm>
            <a:off x="7918704" y="2734056"/>
            <a:ext cx="3429000" cy="73152"/>
          </a:xfrm>
          <a:prstGeom prst="rect">
            <a:avLst/>
          </a:prstGeom>
          <a:solidFill>
            <a:srgbClr val="D9531E"/>
          </a:solidFill>
          <a:ln/>
        </p:spPr>
      </p:sp>
      <p:sp>
        <p:nvSpPr>
          <p:cNvPr id="15" name="Text 13"/>
          <p:cNvSpPr/>
          <p:nvPr/>
        </p:nvSpPr>
        <p:spPr>
          <a:xfrm>
            <a:off x="8101584" y="2990088"/>
            <a:ext cx="3063240" cy="594360"/>
          </a:xfrm>
          <a:prstGeom prst="rect">
            <a:avLst/>
          </a:prstGeom>
          <a:noFill/>
          <a:ln/>
        </p:spPr>
        <p:txBody>
          <a:bodyPr wrap="square" lIns="0" tIns="0" rIns="0" bIns="0"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86%</a:t>
            </a:r>
            <a:endParaRPr lang="en-US" sz="2500" dirty="0"/>
          </a:p>
        </p:txBody>
      </p:sp>
      <p:sp>
        <p:nvSpPr>
          <p:cNvPr id="16" name="Text 14"/>
          <p:cNvSpPr/>
          <p:nvPr/>
        </p:nvSpPr>
        <p:spPr>
          <a:xfrm>
            <a:off x="8101584" y="3630168"/>
            <a:ext cx="3063240" cy="1280160"/>
          </a:xfrm>
          <a:prstGeom prst="rect">
            <a:avLst/>
          </a:prstGeom>
          <a:noFill/>
          <a:ln/>
        </p:spPr>
        <p:txBody>
          <a:bodyPr wrap="square" lIns="0" tIns="0" rIns="0" bIns="0" rtlCol="0" anchor="ctr"/>
          <a:lstStyle/>
          <a:p>
            <a:pPr marL="0" indent="0">
              <a:lnSpc>
                <a:spcPct val="125000"/>
              </a:lnSpc>
              <a:buNone/>
            </a:pPr>
            <a:r>
              <a:rPr lang="en-US" sz="1150" dirty="0">
                <a:solidFill>
                  <a:srgbClr val="C9DFDB"/>
                </a:solidFill>
                <a:latin typeface="Calibri" pitchFamily="34" charset="0"/>
                <a:ea typeface="Calibri" pitchFamily="34" charset="-122"/>
                <a:cs typeface="Calibri" pitchFamily="34" charset="-120"/>
              </a:rPr>
              <a:t>of bacterial strains isolated from a treatment plant resisted 20 or more antibiotics; one strain resisted 36 of 39 drugs tested</a:t>
            </a:r>
            <a:endParaRPr lang="en-US" sz="1150" dirty="0"/>
          </a:p>
        </p:txBody>
      </p:sp>
      <p:sp>
        <p:nvSpPr>
          <p:cNvPr id="17" name="Text 15"/>
          <p:cNvSpPr/>
          <p:nvPr/>
        </p:nvSpPr>
        <p:spPr>
          <a:xfrm>
            <a:off x="5218612" y="5294376"/>
            <a:ext cx="6239610" cy="274320"/>
          </a:xfrm>
          <a:prstGeom prst="rect">
            <a:avLst/>
          </a:prstGeom>
          <a:noFill/>
          <a:ln/>
        </p:spPr>
        <p:txBody>
          <a:bodyPr wrap="square" lIns="0" tIns="0" rIns="0" bIns="0" rtlCol="0" anchor="ctr"/>
          <a:lstStyle/>
          <a:p>
            <a:pPr marL="0" indent="0">
              <a:buNone/>
            </a:pPr>
            <a:r>
              <a:rPr lang="en-US" sz="900" i="1" dirty="0">
                <a:latin typeface="Calibri" pitchFamily="34" charset="0"/>
                <a:ea typeface="Calibri" pitchFamily="34" charset="-122"/>
                <a:cs typeface="Calibri" pitchFamily="34" charset="-120"/>
              </a:rPr>
              <a:t>Sources: Larsson et al. 2007/2009 (Univ. of Gothenburg); Changing Markets Foundation, Hyderabad's Pharmaceutical Pollution Crisis</a:t>
            </a:r>
            <a:endParaRPr lang="en-US" sz="900" dirty="0"/>
          </a:p>
        </p:txBody>
      </p:sp>
      <p:sp>
        <p:nvSpPr>
          <p:cNvPr id="18" name="Text 16"/>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5C6E6C"/>
                </a:solidFill>
                <a:latin typeface="Calibri" pitchFamily="34" charset="0"/>
                <a:ea typeface="Calibri" pitchFamily="34" charset="-122"/>
                <a:cs typeface="Calibri" pitchFamily="34" charset="-120"/>
              </a:rPr>
              <a:t>Antimicrobial Resistance — Clinical Briefing</a:t>
            </a:r>
            <a:endParaRPr lang="en-US" sz="900" dirty="0"/>
          </a:p>
        </p:txBody>
      </p:sp>
    </p:spTree>
    <p:extLst>
      <p:ext uri="{BB962C8B-B14F-4D97-AF65-F5344CB8AC3E}">
        <p14:creationId xmlns:p14="http://schemas.microsoft.com/office/powerpoint/2010/main" val="928154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20040"/>
            <a:ext cx="9144000" cy="320040"/>
          </a:xfrm>
          <a:prstGeom prst="rect">
            <a:avLst/>
          </a:prstGeom>
          <a:noFill/>
          <a:ln/>
        </p:spPr>
        <p:txBody>
          <a:bodyPr wrap="square" lIns="0" tIns="0" rIns="0" bIns="0" rtlCol="0" anchor="ctr"/>
          <a:lstStyle/>
          <a:p>
            <a:pPr marL="0" indent="0">
              <a:buNone/>
            </a:pPr>
            <a:r>
              <a:rPr lang="en-US" sz="1200" b="1" kern="0" spc="200" dirty="0">
                <a:solidFill>
                  <a:srgbClr val="12695E"/>
                </a:solidFill>
                <a:latin typeface="Calibri" pitchFamily="34" charset="0"/>
                <a:ea typeface="Calibri" pitchFamily="34" charset="-122"/>
                <a:cs typeface="Calibri" pitchFamily="34" charset="-120"/>
              </a:rPr>
              <a:t>ENVIRONMENTAL DRIVER</a:t>
            </a:r>
            <a:endParaRPr lang="en-US" sz="1200" dirty="0"/>
          </a:p>
        </p:txBody>
      </p:sp>
      <p:sp>
        <p:nvSpPr>
          <p:cNvPr id="3" name="Text 1"/>
          <p:cNvSpPr/>
          <p:nvPr/>
        </p:nvSpPr>
        <p:spPr>
          <a:xfrm>
            <a:off x="548640" y="594360"/>
            <a:ext cx="10515600" cy="685800"/>
          </a:xfrm>
          <a:prstGeom prst="rect">
            <a:avLst/>
          </a:prstGeom>
          <a:noFill/>
          <a:ln/>
        </p:spPr>
        <p:txBody>
          <a:bodyPr wrap="square" lIns="0" tIns="0" rIns="0" bIns="0" rtlCol="0" anchor="ctr"/>
          <a:lstStyle/>
          <a:p>
            <a:pPr marL="0" indent="0">
              <a:buNone/>
            </a:pPr>
            <a:r>
              <a:rPr lang="en-US" sz="3000" b="1" dirty="0">
                <a:solidFill>
                  <a:srgbClr val="17302D"/>
                </a:solidFill>
                <a:latin typeface="Cambria" pitchFamily="34" charset="0"/>
                <a:ea typeface="Cambria" pitchFamily="34" charset="-122"/>
                <a:cs typeface="Cambria" pitchFamily="34" charset="-120"/>
              </a:rPr>
              <a:t>From Factory Effluent to Drinking-Water Rivers</a:t>
            </a:r>
            <a:endParaRPr lang="en-US" sz="3000" dirty="0"/>
          </a:p>
        </p:txBody>
      </p:sp>
      <p:sp>
        <p:nvSpPr>
          <p:cNvPr id="4" name="Shape 2"/>
          <p:cNvSpPr/>
          <p:nvPr/>
        </p:nvSpPr>
        <p:spPr>
          <a:xfrm>
            <a:off x="548640" y="1554480"/>
            <a:ext cx="1828800" cy="868680"/>
          </a:xfrm>
          <a:prstGeom prst="roundRect">
            <a:avLst>
              <a:gd name="adj" fmla="val 8421"/>
            </a:avLst>
          </a:prstGeom>
          <a:solidFill>
            <a:srgbClr val="12695E"/>
          </a:solidFill>
          <a:ln/>
        </p:spPr>
      </p:sp>
      <p:sp>
        <p:nvSpPr>
          <p:cNvPr id="5" name="Text 3"/>
          <p:cNvSpPr/>
          <p:nvPr/>
        </p:nvSpPr>
        <p:spPr>
          <a:xfrm>
            <a:off x="621792" y="1627632"/>
            <a:ext cx="1682496" cy="45720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Bulk-drug</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plants</a:t>
            </a:r>
            <a:endParaRPr lang="en-US" sz="1100" dirty="0"/>
          </a:p>
        </p:txBody>
      </p:sp>
      <p:sp>
        <p:nvSpPr>
          <p:cNvPr id="6" name="Text 4"/>
          <p:cNvSpPr/>
          <p:nvPr/>
        </p:nvSpPr>
        <p:spPr>
          <a:xfrm>
            <a:off x="621792" y="2084832"/>
            <a:ext cx="1682496" cy="320040"/>
          </a:xfrm>
          <a:prstGeom prst="rect">
            <a:avLst/>
          </a:prstGeom>
          <a:noFill/>
          <a:ln/>
        </p:spPr>
        <p:txBody>
          <a:bodyPr wrap="square" lIns="0" tIns="0" rIns="0" bIns="0" rtlCol="0" anchor="ctr"/>
          <a:lstStyle/>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~90 units,</a:t>
            </a:r>
            <a:endParaRPr lang="en-US" sz="900" dirty="0"/>
          </a:p>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Patancheru</a:t>
            </a:r>
            <a:endParaRPr lang="en-US" sz="900" dirty="0"/>
          </a:p>
        </p:txBody>
      </p:sp>
      <p:sp>
        <p:nvSpPr>
          <p:cNvPr id="7" name="Text 5"/>
          <p:cNvSpPr/>
          <p:nvPr/>
        </p:nvSpPr>
        <p:spPr>
          <a:xfrm>
            <a:off x="2377440" y="1824228"/>
            <a:ext cx="283464" cy="329184"/>
          </a:xfrm>
          <a:prstGeom prst="rect">
            <a:avLst/>
          </a:prstGeom>
          <a:noFill/>
          <a:ln/>
        </p:spPr>
        <p:txBody>
          <a:bodyPr wrap="square" lIns="0" tIns="0" rIns="0" bIns="0" rtlCol="0" anchor="ctr"/>
          <a:lstStyle/>
          <a:p>
            <a:pPr marL="0" indent="0" algn="ctr">
              <a:buNone/>
            </a:pPr>
            <a:r>
              <a:rPr lang="en-US" sz="1500" dirty="0">
                <a:solidFill>
                  <a:srgbClr val="5C6E6C"/>
                </a:solidFill>
                <a:latin typeface="Calibri" pitchFamily="34" charset="0"/>
                <a:ea typeface="Calibri" pitchFamily="34" charset="-122"/>
                <a:cs typeface="Calibri" pitchFamily="34" charset="-120"/>
              </a:rPr>
              <a:t>▶</a:t>
            </a:r>
            <a:endParaRPr lang="en-US" sz="1500" dirty="0"/>
          </a:p>
        </p:txBody>
      </p:sp>
      <p:sp>
        <p:nvSpPr>
          <p:cNvPr id="8" name="Shape 6"/>
          <p:cNvSpPr/>
          <p:nvPr/>
        </p:nvSpPr>
        <p:spPr>
          <a:xfrm>
            <a:off x="2660904" y="1554480"/>
            <a:ext cx="1828800" cy="868680"/>
          </a:xfrm>
          <a:prstGeom prst="roundRect">
            <a:avLst>
              <a:gd name="adj" fmla="val 8421"/>
            </a:avLst>
          </a:prstGeom>
          <a:solidFill>
            <a:srgbClr val="12695E"/>
          </a:solidFill>
          <a:ln/>
        </p:spPr>
      </p:sp>
      <p:sp>
        <p:nvSpPr>
          <p:cNvPr id="9" name="Text 7"/>
          <p:cNvSpPr/>
          <p:nvPr/>
        </p:nvSpPr>
        <p:spPr>
          <a:xfrm>
            <a:off x="2734056" y="1627632"/>
            <a:ext cx="1682496" cy="45720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Common effluent</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treatment plant</a:t>
            </a:r>
            <a:endParaRPr lang="en-US" sz="1100" dirty="0"/>
          </a:p>
        </p:txBody>
      </p:sp>
      <p:sp>
        <p:nvSpPr>
          <p:cNvPr id="10" name="Text 8"/>
          <p:cNvSpPr/>
          <p:nvPr/>
        </p:nvSpPr>
        <p:spPr>
          <a:xfrm>
            <a:off x="2734056" y="2084832"/>
            <a:ext cx="1682496" cy="320040"/>
          </a:xfrm>
          <a:prstGeom prst="rect">
            <a:avLst/>
          </a:prstGeom>
          <a:noFill/>
          <a:ln/>
        </p:spPr>
        <p:txBody>
          <a:bodyPr wrap="square" lIns="0" tIns="0" rIns="0" bIns="0" rtlCol="0" anchor="ctr"/>
          <a:lstStyle/>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Incomplete</a:t>
            </a:r>
            <a:endParaRPr lang="en-US" sz="900" dirty="0"/>
          </a:p>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removal</a:t>
            </a:r>
            <a:endParaRPr lang="en-US" sz="900" dirty="0"/>
          </a:p>
        </p:txBody>
      </p:sp>
      <p:sp>
        <p:nvSpPr>
          <p:cNvPr id="11" name="Text 9"/>
          <p:cNvSpPr/>
          <p:nvPr/>
        </p:nvSpPr>
        <p:spPr>
          <a:xfrm>
            <a:off x="4489704" y="1824228"/>
            <a:ext cx="283464" cy="329184"/>
          </a:xfrm>
          <a:prstGeom prst="rect">
            <a:avLst/>
          </a:prstGeom>
          <a:noFill/>
          <a:ln/>
        </p:spPr>
        <p:txBody>
          <a:bodyPr wrap="square" lIns="0" tIns="0" rIns="0" bIns="0" rtlCol="0" anchor="ctr"/>
          <a:lstStyle/>
          <a:p>
            <a:pPr marL="0" indent="0" algn="ctr">
              <a:buNone/>
            </a:pPr>
            <a:r>
              <a:rPr lang="en-US" sz="1500" dirty="0">
                <a:solidFill>
                  <a:srgbClr val="5C6E6C"/>
                </a:solidFill>
                <a:latin typeface="Calibri" pitchFamily="34" charset="0"/>
                <a:ea typeface="Calibri" pitchFamily="34" charset="-122"/>
                <a:cs typeface="Calibri" pitchFamily="34" charset="-120"/>
              </a:rPr>
              <a:t>▶</a:t>
            </a:r>
            <a:endParaRPr lang="en-US" sz="1500" dirty="0"/>
          </a:p>
        </p:txBody>
      </p:sp>
      <p:sp>
        <p:nvSpPr>
          <p:cNvPr id="12" name="Shape 10"/>
          <p:cNvSpPr/>
          <p:nvPr/>
        </p:nvSpPr>
        <p:spPr>
          <a:xfrm>
            <a:off x="4773168" y="1554480"/>
            <a:ext cx="1828800" cy="868680"/>
          </a:xfrm>
          <a:prstGeom prst="roundRect">
            <a:avLst>
              <a:gd name="adj" fmla="val 8421"/>
            </a:avLst>
          </a:prstGeom>
          <a:solidFill>
            <a:srgbClr val="12695E"/>
          </a:solidFill>
          <a:ln/>
        </p:spPr>
      </p:sp>
      <p:sp>
        <p:nvSpPr>
          <p:cNvPr id="13" name="Text 11"/>
          <p:cNvSpPr/>
          <p:nvPr/>
        </p:nvSpPr>
        <p:spPr>
          <a:xfrm>
            <a:off x="4846320" y="1627632"/>
            <a:ext cx="1682496" cy="45720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Iskkavagu</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stream</a:t>
            </a:r>
            <a:endParaRPr lang="en-US" sz="1100" dirty="0"/>
          </a:p>
        </p:txBody>
      </p:sp>
      <p:sp>
        <p:nvSpPr>
          <p:cNvPr id="14" name="Text 12"/>
          <p:cNvSpPr/>
          <p:nvPr/>
        </p:nvSpPr>
        <p:spPr>
          <a:xfrm>
            <a:off x="4846320" y="2084832"/>
            <a:ext cx="1682496" cy="320040"/>
          </a:xfrm>
          <a:prstGeom prst="rect">
            <a:avLst/>
          </a:prstGeom>
          <a:noFill/>
          <a:ln/>
        </p:spPr>
        <p:txBody>
          <a:bodyPr wrap="square" lIns="0" tIns="0" rIns="0" bIns="0" rtlCol="0" anchor="ctr"/>
          <a:lstStyle/>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Local</a:t>
            </a:r>
            <a:endParaRPr lang="en-US" sz="900" dirty="0"/>
          </a:p>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discharge</a:t>
            </a:r>
            <a:endParaRPr lang="en-US" sz="900" dirty="0"/>
          </a:p>
        </p:txBody>
      </p:sp>
      <p:sp>
        <p:nvSpPr>
          <p:cNvPr id="15" name="Text 13"/>
          <p:cNvSpPr/>
          <p:nvPr/>
        </p:nvSpPr>
        <p:spPr>
          <a:xfrm>
            <a:off x="6601968" y="1824228"/>
            <a:ext cx="283464" cy="329184"/>
          </a:xfrm>
          <a:prstGeom prst="rect">
            <a:avLst/>
          </a:prstGeom>
          <a:noFill/>
          <a:ln/>
        </p:spPr>
        <p:txBody>
          <a:bodyPr wrap="square" lIns="0" tIns="0" rIns="0" bIns="0" rtlCol="0" anchor="ctr"/>
          <a:lstStyle/>
          <a:p>
            <a:pPr marL="0" indent="0" algn="ctr">
              <a:buNone/>
            </a:pPr>
            <a:r>
              <a:rPr lang="en-US" sz="1500" dirty="0">
                <a:solidFill>
                  <a:srgbClr val="5C6E6C"/>
                </a:solidFill>
                <a:latin typeface="Calibri" pitchFamily="34" charset="0"/>
                <a:ea typeface="Calibri" pitchFamily="34" charset="-122"/>
                <a:cs typeface="Calibri" pitchFamily="34" charset="-120"/>
              </a:rPr>
              <a:t>▶</a:t>
            </a:r>
            <a:endParaRPr lang="en-US" sz="1500" dirty="0"/>
          </a:p>
        </p:txBody>
      </p:sp>
      <p:sp>
        <p:nvSpPr>
          <p:cNvPr id="16" name="Shape 14"/>
          <p:cNvSpPr/>
          <p:nvPr/>
        </p:nvSpPr>
        <p:spPr>
          <a:xfrm>
            <a:off x="6885432" y="1554480"/>
            <a:ext cx="1828800" cy="868680"/>
          </a:xfrm>
          <a:prstGeom prst="roundRect">
            <a:avLst>
              <a:gd name="adj" fmla="val 8421"/>
            </a:avLst>
          </a:prstGeom>
          <a:solidFill>
            <a:srgbClr val="12695E"/>
          </a:solidFill>
          <a:ln/>
        </p:spPr>
      </p:sp>
      <p:sp>
        <p:nvSpPr>
          <p:cNvPr id="17" name="Text 15"/>
          <p:cNvSpPr/>
          <p:nvPr/>
        </p:nvSpPr>
        <p:spPr>
          <a:xfrm>
            <a:off x="6958584" y="1627632"/>
            <a:ext cx="1682496" cy="45720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Nakkavagu &amp;</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Manjeera rivers</a:t>
            </a:r>
            <a:endParaRPr lang="en-US" sz="1100" dirty="0"/>
          </a:p>
        </p:txBody>
      </p:sp>
      <p:sp>
        <p:nvSpPr>
          <p:cNvPr id="18" name="Text 16"/>
          <p:cNvSpPr/>
          <p:nvPr/>
        </p:nvSpPr>
        <p:spPr>
          <a:xfrm>
            <a:off x="6958584" y="2084832"/>
            <a:ext cx="1682496" cy="320040"/>
          </a:xfrm>
          <a:prstGeom prst="rect">
            <a:avLst/>
          </a:prstGeom>
          <a:noFill/>
          <a:ln/>
        </p:spPr>
        <p:txBody>
          <a:bodyPr wrap="square" lIns="0" tIns="0" rIns="0" bIns="0" rtlCol="0" anchor="ctr"/>
          <a:lstStyle/>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Hyderabad</a:t>
            </a:r>
            <a:endParaRPr lang="en-US" sz="900" dirty="0"/>
          </a:p>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drinking source</a:t>
            </a:r>
            <a:endParaRPr lang="en-US" sz="900" dirty="0"/>
          </a:p>
        </p:txBody>
      </p:sp>
      <p:sp>
        <p:nvSpPr>
          <p:cNvPr id="19" name="Text 17"/>
          <p:cNvSpPr/>
          <p:nvPr/>
        </p:nvSpPr>
        <p:spPr>
          <a:xfrm>
            <a:off x="8714232" y="1824228"/>
            <a:ext cx="283464" cy="329184"/>
          </a:xfrm>
          <a:prstGeom prst="rect">
            <a:avLst/>
          </a:prstGeom>
          <a:noFill/>
          <a:ln/>
        </p:spPr>
        <p:txBody>
          <a:bodyPr wrap="square" lIns="0" tIns="0" rIns="0" bIns="0" rtlCol="0" anchor="ctr"/>
          <a:lstStyle/>
          <a:p>
            <a:pPr marL="0" indent="0" algn="ctr">
              <a:buNone/>
            </a:pPr>
            <a:r>
              <a:rPr lang="en-US" sz="1500" dirty="0">
                <a:solidFill>
                  <a:srgbClr val="5C6E6C"/>
                </a:solidFill>
                <a:latin typeface="Calibri" pitchFamily="34" charset="0"/>
                <a:ea typeface="Calibri" pitchFamily="34" charset="-122"/>
                <a:cs typeface="Calibri" pitchFamily="34" charset="-120"/>
              </a:rPr>
              <a:t>▶</a:t>
            </a:r>
            <a:endParaRPr lang="en-US" sz="1500" dirty="0"/>
          </a:p>
        </p:txBody>
      </p:sp>
      <p:sp>
        <p:nvSpPr>
          <p:cNvPr id="20" name="Shape 18"/>
          <p:cNvSpPr/>
          <p:nvPr/>
        </p:nvSpPr>
        <p:spPr>
          <a:xfrm>
            <a:off x="8997696" y="1554480"/>
            <a:ext cx="1828800" cy="868680"/>
          </a:xfrm>
          <a:prstGeom prst="roundRect">
            <a:avLst>
              <a:gd name="adj" fmla="val 8421"/>
            </a:avLst>
          </a:prstGeom>
          <a:solidFill>
            <a:srgbClr val="D9531E"/>
          </a:solidFill>
          <a:ln/>
        </p:spPr>
      </p:sp>
      <p:sp>
        <p:nvSpPr>
          <p:cNvPr id="21" name="Text 19"/>
          <p:cNvSpPr/>
          <p:nvPr/>
        </p:nvSpPr>
        <p:spPr>
          <a:xfrm>
            <a:off x="9070848" y="1627632"/>
            <a:ext cx="1682496" cy="457200"/>
          </a:xfrm>
          <a:prstGeom prst="rect">
            <a:avLst/>
          </a:prstGeom>
          <a:noFill/>
          <a:ln/>
        </p:spPr>
        <p:txBody>
          <a:bodyPr wrap="square" lIns="0" tIns="0" rIns="0" bIns="0" rtlCol="0" anchor="ctr"/>
          <a:lstStyle/>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Godavari</a:t>
            </a:r>
            <a:endParaRPr lang="en-US" sz="1100" dirty="0"/>
          </a:p>
          <a:p>
            <a:pPr marL="0" indent="0" algn="ctr">
              <a:lnSpc>
                <a:spcPct val="100000"/>
              </a:lnSpc>
              <a:buNone/>
            </a:pPr>
            <a:r>
              <a:rPr lang="en-US" sz="1100" b="1" dirty="0">
                <a:solidFill>
                  <a:srgbClr val="FFFFFF"/>
                </a:solidFill>
                <a:latin typeface="Calibri" pitchFamily="34" charset="0"/>
                <a:ea typeface="Calibri" pitchFamily="34" charset="-122"/>
                <a:cs typeface="Calibri" pitchFamily="34" charset="-120"/>
              </a:rPr>
              <a:t>basin</a:t>
            </a:r>
            <a:endParaRPr lang="en-US" sz="1100" dirty="0"/>
          </a:p>
        </p:txBody>
      </p:sp>
      <p:sp>
        <p:nvSpPr>
          <p:cNvPr id="22" name="Text 20"/>
          <p:cNvSpPr/>
          <p:nvPr/>
        </p:nvSpPr>
        <p:spPr>
          <a:xfrm>
            <a:off x="9070848" y="2084832"/>
            <a:ext cx="1682496" cy="320040"/>
          </a:xfrm>
          <a:prstGeom prst="rect">
            <a:avLst/>
          </a:prstGeom>
          <a:noFill/>
          <a:ln/>
        </p:spPr>
        <p:txBody>
          <a:bodyPr wrap="square" lIns="0" tIns="0" rIns="0" bIns="0" rtlCol="0" anchor="ctr"/>
          <a:lstStyle/>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Irrigates millions</a:t>
            </a:r>
            <a:endParaRPr lang="en-US" sz="900" dirty="0"/>
          </a:p>
          <a:p>
            <a:pPr marL="0" indent="0" algn="ctr">
              <a:lnSpc>
                <a:spcPct val="100000"/>
              </a:lnSpc>
              <a:buNone/>
            </a:pPr>
            <a:r>
              <a:rPr lang="en-US" sz="900" dirty="0">
                <a:solidFill>
                  <a:srgbClr val="E4F0EE"/>
                </a:solidFill>
                <a:latin typeface="Calibri" pitchFamily="34" charset="0"/>
                <a:ea typeface="Calibri" pitchFamily="34" charset="-122"/>
                <a:cs typeface="Calibri" pitchFamily="34" charset="-120"/>
              </a:rPr>
              <a:t>of acres</a:t>
            </a:r>
            <a:endParaRPr lang="en-US" sz="900" dirty="0"/>
          </a:p>
        </p:txBody>
      </p:sp>
      <p:sp>
        <p:nvSpPr>
          <p:cNvPr id="23" name="Text 21"/>
          <p:cNvSpPr/>
          <p:nvPr/>
        </p:nvSpPr>
        <p:spPr>
          <a:xfrm>
            <a:off x="548640" y="2788920"/>
            <a:ext cx="7315200" cy="320040"/>
          </a:xfrm>
          <a:prstGeom prst="rect">
            <a:avLst/>
          </a:prstGeom>
          <a:noFill/>
          <a:ln/>
        </p:spPr>
        <p:txBody>
          <a:bodyPr wrap="square" lIns="0" tIns="0" rIns="0" bIns="0" rtlCol="0" anchor="ctr"/>
          <a:lstStyle/>
          <a:p>
            <a:pPr marL="0" indent="0">
              <a:buNone/>
            </a:pPr>
            <a:r>
              <a:rPr lang="en-US" sz="1300" b="1" dirty="0">
                <a:solidFill>
                  <a:srgbClr val="17302D"/>
                </a:solidFill>
                <a:latin typeface="Calibri" pitchFamily="34" charset="0"/>
                <a:ea typeface="Calibri" pitchFamily="34" charset="-122"/>
                <a:cs typeface="Calibri" pitchFamily="34" charset="-120"/>
              </a:rPr>
              <a:t>Documented antibiotic concentrations in Patancheru-area sewer networks (µg/L)</a:t>
            </a:r>
            <a:endParaRPr lang="en-US" sz="1300" dirty="0"/>
          </a:p>
        </p:txBody>
      </p:sp>
      <p:graphicFrame>
        <p:nvGraphicFramePr>
          <p:cNvPr id="24" name="Chart 0"/>
          <p:cNvGraphicFramePr/>
          <p:nvPr/>
        </p:nvGraphicFramePr>
        <p:xfrm>
          <a:off x="548640" y="3154680"/>
          <a:ext cx="685800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25" name="Shape 22"/>
          <p:cNvSpPr/>
          <p:nvPr/>
        </p:nvSpPr>
        <p:spPr>
          <a:xfrm>
            <a:off x="7680960" y="3154680"/>
            <a:ext cx="3931920" cy="2651760"/>
          </a:xfrm>
          <a:prstGeom prst="rect">
            <a:avLst/>
          </a:prstGeom>
          <a:solidFill>
            <a:srgbClr val="FFFFFF"/>
          </a:solidFill>
          <a:ln w="12700">
            <a:solidFill>
              <a:srgbClr val="DCE7E4"/>
            </a:solidFill>
            <a:prstDash val="solid"/>
          </a:ln>
        </p:spPr>
      </p:sp>
      <p:sp>
        <p:nvSpPr>
          <p:cNvPr id="26" name="Text 23"/>
          <p:cNvSpPr/>
          <p:nvPr/>
        </p:nvSpPr>
        <p:spPr>
          <a:xfrm>
            <a:off x="7863840" y="3291840"/>
            <a:ext cx="3566160" cy="274320"/>
          </a:xfrm>
          <a:prstGeom prst="rect">
            <a:avLst/>
          </a:prstGeom>
          <a:noFill/>
          <a:ln/>
        </p:spPr>
        <p:txBody>
          <a:bodyPr wrap="square" lIns="0" tIns="0" rIns="0" bIns="0" rtlCol="0" anchor="ctr"/>
          <a:lstStyle/>
          <a:p>
            <a:pPr marL="0" indent="0">
              <a:buNone/>
            </a:pPr>
            <a:r>
              <a:rPr lang="en-US" sz="1150" b="1" dirty="0">
                <a:solidFill>
                  <a:srgbClr val="12695E"/>
                </a:solidFill>
                <a:latin typeface="Calibri" pitchFamily="34" charset="0"/>
                <a:ea typeface="Calibri" pitchFamily="34" charset="-122"/>
                <a:cs typeface="Calibri" pitchFamily="34" charset="-120"/>
              </a:rPr>
              <a:t>OTHER DOCUMENTED HOTSPOTS</a:t>
            </a:r>
            <a:endParaRPr lang="en-US" sz="1150" dirty="0"/>
          </a:p>
        </p:txBody>
      </p:sp>
      <p:sp>
        <p:nvSpPr>
          <p:cNvPr id="27" name="Shape 24"/>
          <p:cNvSpPr/>
          <p:nvPr/>
        </p:nvSpPr>
        <p:spPr>
          <a:xfrm>
            <a:off x="7863840" y="3685032"/>
            <a:ext cx="82296" cy="82296"/>
          </a:xfrm>
          <a:prstGeom prst="ellipse">
            <a:avLst/>
          </a:prstGeom>
          <a:solidFill>
            <a:srgbClr val="D9531E"/>
          </a:solidFill>
          <a:ln/>
        </p:spPr>
      </p:sp>
      <p:sp>
        <p:nvSpPr>
          <p:cNvPr id="28" name="Text 25"/>
          <p:cNvSpPr/>
          <p:nvPr/>
        </p:nvSpPr>
        <p:spPr>
          <a:xfrm>
            <a:off x="8065008" y="3557016"/>
            <a:ext cx="3383280" cy="640080"/>
          </a:xfrm>
          <a:prstGeom prst="rect">
            <a:avLst/>
          </a:prstGeom>
          <a:noFill/>
          <a:ln/>
        </p:spPr>
        <p:txBody>
          <a:bodyPr wrap="square" lIns="0" tIns="0" rIns="0" bIns="0" rtlCol="0" anchor="ctr"/>
          <a:lstStyle/>
          <a:p>
            <a:pPr marL="0" indent="0">
              <a:lnSpc>
                <a:spcPct val="120000"/>
              </a:lnSpc>
              <a:buNone/>
            </a:pPr>
            <a:r>
              <a:rPr lang="en-US" sz="1050" dirty="0">
                <a:solidFill>
                  <a:srgbClr val="17302D"/>
                </a:solidFill>
                <a:latin typeface="Calibri" pitchFamily="34" charset="0"/>
                <a:ea typeface="Calibri" pitchFamily="34" charset="-122"/>
                <a:cs typeface="Calibri" pitchFamily="34" charset="-120"/>
              </a:rPr>
              <a:t>Musi river (Hyderabad) — antibiotic residues and resistance genes found upstream, midstream and downstream.</a:t>
            </a:r>
            <a:endParaRPr lang="en-US" sz="1050" dirty="0"/>
          </a:p>
        </p:txBody>
      </p:sp>
      <p:sp>
        <p:nvSpPr>
          <p:cNvPr id="29" name="Shape 26"/>
          <p:cNvSpPr/>
          <p:nvPr/>
        </p:nvSpPr>
        <p:spPr>
          <a:xfrm>
            <a:off x="7863840" y="4343400"/>
            <a:ext cx="82296" cy="82296"/>
          </a:xfrm>
          <a:prstGeom prst="ellipse">
            <a:avLst/>
          </a:prstGeom>
          <a:solidFill>
            <a:srgbClr val="D9531E"/>
          </a:solidFill>
          <a:ln/>
        </p:spPr>
      </p:sp>
      <p:sp>
        <p:nvSpPr>
          <p:cNvPr id="30" name="Text 27"/>
          <p:cNvSpPr/>
          <p:nvPr/>
        </p:nvSpPr>
        <p:spPr>
          <a:xfrm>
            <a:off x="8065008" y="4215384"/>
            <a:ext cx="3383280" cy="640080"/>
          </a:xfrm>
          <a:prstGeom prst="rect">
            <a:avLst/>
          </a:prstGeom>
          <a:noFill/>
          <a:ln/>
        </p:spPr>
        <p:txBody>
          <a:bodyPr wrap="square" lIns="0" tIns="0" rIns="0" bIns="0" rtlCol="0" anchor="ctr"/>
          <a:lstStyle/>
          <a:p>
            <a:pPr marL="0" indent="0">
              <a:lnSpc>
                <a:spcPct val="120000"/>
              </a:lnSpc>
              <a:buNone/>
            </a:pPr>
            <a:r>
              <a:rPr lang="en-US" sz="1050" dirty="0">
                <a:solidFill>
                  <a:srgbClr val="17302D"/>
                </a:solidFill>
                <a:latin typeface="Calibri" pitchFamily="34" charset="0"/>
                <a:ea typeface="Calibri" pitchFamily="34" charset="-122"/>
                <a:cs typeface="Calibri" pitchFamily="34" charset="-120"/>
              </a:rPr>
              <a:t>Kazhipally lake — high pharmaceutical pollution and resistant genes documented over a decade of study.</a:t>
            </a:r>
            <a:endParaRPr lang="en-US" sz="1050" dirty="0"/>
          </a:p>
        </p:txBody>
      </p:sp>
      <p:sp>
        <p:nvSpPr>
          <p:cNvPr id="31" name="Shape 28"/>
          <p:cNvSpPr/>
          <p:nvPr/>
        </p:nvSpPr>
        <p:spPr>
          <a:xfrm>
            <a:off x="7863840" y="5001768"/>
            <a:ext cx="82296" cy="82296"/>
          </a:xfrm>
          <a:prstGeom prst="ellipse">
            <a:avLst/>
          </a:prstGeom>
          <a:solidFill>
            <a:srgbClr val="D9531E"/>
          </a:solidFill>
          <a:ln/>
        </p:spPr>
      </p:sp>
      <p:sp>
        <p:nvSpPr>
          <p:cNvPr id="32" name="Text 29"/>
          <p:cNvSpPr/>
          <p:nvPr/>
        </p:nvSpPr>
        <p:spPr>
          <a:xfrm>
            <a:off x="8065008" y="4873752"/>
            <a:ext cx="3383280" cy="640080"/>
          </a:xfrm>
          <a:prstGeom prst="rect">
            <a:avLst/>
          </a:prstGeom>
          <a:noFill/>
          <a:ln/>
        </p:spPr>
        <p:txBody>
          <a:bodyPr wrap="square" lIns="0" tIns="0" rIns="0" bIns="0" rtlCol="0" anchor="ctr"/>
          <a:lstStyle/>
          <a:p>
            <a:pPr marL="0" indent="0">
              <a:lnSpc>
                <a:spcPct val="120000"/>
              </a:lnSpc>
              <a:buNone/>
            </a:pPr>
            <a:r>
              <a:rPr lang="en-US" sz="1050" dirty="0">
                <a:solidFill>
                  <a:srgbClr val="17302D"/>
                </a:solidFill>
                <a:latin typeface="Calibri" pitchFamily="34" charset="0"/>
                <a:ea typeface="Calibri" pitchFamily="34" charset="-122"/>
                <a:cs typeface="Calibri" pitchFamily="34" charset="-120"/>
              </a:rPr>
              <a:t>Yamuna river — flagged as an environmental AMR hotspot near urban and industrial discharge points.</a:t>
            </a:r>
            <a:endParaRPr lang="en-US" sz="1050" dirty="0"/>
          </a:p>
        </p:txBody>
      </p:sp>
      <p:sp>
        <p:nvSpPr>
          <p:cNvPr id="33" name="Text 30"/>
          <p:cNvSpPr/>
          <p:nvPr/>
        </p:nvSpPr>
        <p:spPr>
          <a:xfrm>
            <a:off x="548640" y="6126480"/>
            <a:ext cx="10607040" cy="274320"/>
          </a:xfrm>
          <a:prstGeom prst="rect">
            <a:avLst/>
          </a:prstGeom>
          <a:noFill/>
          <a:ln/>
        </p:spPr>
        <p:txBody>
          <a:bodyPr wrap="square" lIns="0" tIns="0" rIns="0" bIns="0" rtlCol="0" anchor="ctr"/>
          <a:lstStyle/>
          <a:p>
            <a:pPr marL="0" indent="0">
              <a:buNone/>
            </a:pPr>
            <a:r>
              <a:rPr lang="en-US" sz="900" i="1" dirty="0">
                <a:solidFill>
                  <a:srgbClr val="5C6E6C"/>
                </a:solidFill>
                <a:latin typeface="Calibri" pitchFamily="34" charset="0"/>
                <a:ea typeface="Calibri" pitchFamily="34" charset="-122"/>
                <a:cs typeface="Calibri" pitchFamily="34" charset="-120"/>
              </a:rPr>
              <a:t>Source: Lübbert et al. 2017; Frontiers in Antibiotics, 2024 mapping study</a:t>
            </a:r>
            <a:endParaRPr lang="en-US" sz="900" dirty="0"/>
          </a:p>
        </p:txBody>
      </p:sp>
      <p:sp>
        <p:nvSpPr>
          <p:cNvPr id="34" name="Text 31"/>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5C6E6C"/>
                </a:solidFill>
                <a:latin typeface="Calibri" pitchFamily="34" charset="0"/>
                <a:ea typeface="Calibri" pitchFamily="34" charset="-122"/>
                <a:cs typeface="Calibri" pitchFamily="34" charset="-120"/>
              </a:rPr>
              <a:t>Antimicrobial Resistance — Clinical Briefing</a:t>
            </a:r>
            <a:endParaRPr lang="en-US" sz="900" dirty="0"/>
          </a:p>
        </p:txBody>
      </p:sp>
    </p:spTree>
    <p:extLst>
      <p:ext uri="{BB962C8B-B14F-4D97-AF65-F5344CB8AC3E}">
        <p14:creationId xmlns:p14="http://schemas.microsoft.com/office/powerpoint/2010/main" val="2838020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20040"/>
            <a:ext cx="9144000" cy="320040"/>
          </a:xfrm>
          <a:prstGeom prst="rect">
            <a:avLst/>
          </a:prstGeom>
          <a:noFill/>
          <a:ln/>
        </p:spPr>
        <p:txBody>
          <a:bodyPr wrap="square" lIns="0" tIns="0" rIns="0" bIns="0" rtlCol="0" anchor="ctr"/>
          <a:lstStyle/>
          <a:p>
            <a:pPr marL="0" indent="0">
              <a:buNone/>
            </a:pPr>
            <a:r>
              <a:rPr lang="en-US" sz="1200" b="1" kern="0" spc="200" dirty="0">
                <a:solidFill>
                  <a:srgbClr val="12695E"/>
                </a:solidFill>
                <a:latin typeface="Calibri" pitchFamily="34" charset="0"/>
                <a:ea typeface="Calibri" pitchFamily="34" charset="-122"/>
                <a:cs typeface="Calibri" pitchFamily="34" charset="-120"/>
              </a:rPr>
              <a:t>AGRICULTURAL DRIVER</a:t>
            </a:r>
            <a:endParaRPr lang="en-US" sz="1200" dirty="0"/>
          </a:p>
        </p:txBody>
      </p:sp>
      <p:sp>
        <p:nvSpPr>
          <p:cNvPr id="3" name="Text 1"/>
          <p:cNvSpPr/>
          <p:nvPr/>
        </p:nvSpPr>
        <p:spPr>
          <a:xfrm>
            <a:off x="548640" y="594360"/>
            <a:ext cx="10515600" cy="685800"/>
          </a:xfrm>
          <a:prstGeom prst="rect">
            <a:avLst/>
          </a:prstGeom>
          <a:noFill/>
          <a:ln/>
        </p:spPr>
        <p:txBody>
          <a:bodyPr wrap="square" lIns="0" tIns="0" rIns="0" bIns="0" rtlCol="0" anchor="ctr"/>
          <a:lstStyle/>
          <a:p>
            <a:pPr marL="0" indent="0">
              <a:buNone/>
            </a:pPr>
            <a:r>
              <a:rPr lang="en-US" sz="3000" b="1" dirty="0">
                <a:solidFill>
                  <a:srgbClr val="17302D"/>
                </a:solidFill>
                <a:latin typeface="Cambria" pitchFamily="34" charset="0"/>
                <a:ea typeface="Cambria" pitchFamily="34" charset="-122"/>
                <a:cs typeface="Cambria" pitchFamily="34" charset="-120"/>
              </a:rPr>
              <a:t>Livestock, Poultry &amp; Aquaculture Contamination</a:t>
            </a:r>
            <a:endParaRPr lang="en-US" sz="3000" dirty="0"/>
          </a:p>
        </p:txBody>
      </p:sp>
      <p:sp>
        <p:nvSpPr>
          <p:cNvPr id="4" name="Text 2"/>
          <p:cNvSpPr/>
          <p:nvPr/>
        </p:nvSpPr>
        <p:spPr>
          <a:xfrm>
            <a:off x="548640" y="1463040"/>
            <a:ext cx="5852160" cy="822960"/>
          </a:xfrm>
          <a:prstGeom prst="rect">
            <a:avLst/>
          </a:prstGeom>
          <a:noFill/>
          <a:ln/>
        </p:spPr>
        <p:txBody>
          <a:bodyPr wrap="square" lIns="0" tIns="0" rIns="0" bIns="0" rtlCol="0" anchor="ctr"/>
          <a:lstStyle/>
          <a:p>
            <a:pPr marL="0" indent="0">
              <a:lnSpc>
                <a:spcPct val="125000"/>
              </a:lnSpc>
              <a:buNone/>
            </a:pPr>
            <a:r>
              <a:rPr lang="en-US" sz="1300" dirty="0">
                <a:solidFill>
                  <a:srgbClr val="17302D"/>
                </a:solidFill>
                <a:latin typeface="Calibri" pitchFamily="34" charset="0"/>
                <a:ea typeface="Calibri" pitchFamily="34" charset="-122"/>
                <a:cs typeface="Calibri" pitchFamily="34" charset="-120"/>
              </a:rPr>
              <a:t>Intensive poultry farming expanded rapidly on the back of antibiotics used not to treat disease, but to promote growth and prevent it prophylactically — often without veterinary prescription.</a:t>
            </a:r>
            <a:endParaRPr lang="en-US" sz="1300" dirty="0"/>
          </a:p>
        </p:txBody>
      </p:sp>
      <p:sp>
        <p:nvSpPr>
          <p:cNvPr id="5" name="Shape 3"/>
          <p:cNvSpPr/>
          <p:nvPr/>
        </p:nvSpPr>
        <p:spPr>
          <a:xfrm>
            <a:off x="548640" y="2423160"/>
            <a:ext cx="548640" cy="548640"/>
          </a:xfrm>
          <a:prstGeom prst="ellipse">
            <a:avLst/>
          </a:prstGeom>
          <a:solidFill>
            <a:srgbClr val="12695E"/>
          </a:solidFill>
          <a:ln/>
        </p:spPr>
      </p:sp>
      <p:pic>
        <p:nvPicPr>
          <p:cNvPr id="6" name="Image 0" descr="/home/claude/amr_ppt/icons/chicken.png"/>
          <p:cNvPicPr>
            <a:picLocks noChangeAspect="1"/>
          </p:cNvPicPr>
          <p:nvPr/>
        </p:nvPicPr>
        <p:blipFill>
          <a:blip r:embed="rId3"/>
          <a:stretch>
            <a:fillRect/>
          </a:stretch>
        </p:blipFill>
        <p:spPr>
          <a:xfrm>
            <a:off x="676656" y="2551176"/>
            <a:ext cx="292608" cy="292608"/>
          </a:xfrm>
          <a:prstGeom prst="rect">
            <a:avLst/>
          </a:prstGeom>
        </p:spPr>
      </p:pic>
      <p:sp>
        <p:nvSpPr>
          <p:cNvPr id="7" name="Text 4"/>
          <p:cNvSpPr/>
          <p:nvPr/>
        </p:nvSpPr>
        <p:spPr>
          <a:xfrm>
            <a:off x="1280160" y="2395728"/>
            <a:ext cx="5120640" cy="320040"/>
          </a:xfrm>
          <a:prstGeom prst="rect">
            <a:avLst/>
          </a:prstGeom>
          <a:noFill/>
          <a:ln/>
        </p:spPr>
        <p:txBody>
          <a:bodyPr wrap="square" lIns="0" tIns="0" rIns="0" bIns="0" rtlCol="0" anchor="ctr"/>
          <a:lstStyle/>
          <a:p>
            <a:pPr marL="0" indent="0">
              <a:buNone/>
            </a:pPr>
            <a:r>
              <a:rPr lang="en-US" sz="1250" b="1" dirty="0">
                <a:solidFill>
                  <a:srgbClr val="17302D"/>
                </a:solidFill>
                <a:latin typeface="Calibri" pitchFamily="34" charset="0"/>
                <a:ea typeface="Calibri" pitchFamily="34" charset="-122"/>
                <a:cs typeface="Calibri" pitchFamily="34" charset="-120"/>
              </a:rPr>
              <a:t>Colistin as a growth promoter</a:t>
            </a:r>
            <a:endParaRPr lang="en-US" sz="1250" dirty="0"/>
          </a:p>
        </p:txBody>
      </p:sp>
      <p:sp>
        <p:nvSpPr>
          <p:cNvPr id="8" name="Text 5"/>
          <p:cNvSpPr/>
          <p:nvPr/>
        </p:nvSpPr>
        <p:spPr>
          <a:xfrm>
            <a:off x="1280160" y="2697480"/>
            <a:ext cx="5120640" cy="777240"/>
          </a:xfrm>
          <a:prstGeom prst="rect">
            <a:avLst/>
          </a:prstGeom>
          <a:noFill/>
          <a:ln/>
        </p:spPr>
        <p:txBody>
          <a:bodyPr wrap="square" lIns="0" tIns="0" rIns="0" bIns="0" rtlCol="0" anchor="ctr"/>
          <a:lstStyle/>
          <a:p>
            <a:pPr marL="0" indent="0">
              <a:lnSpc>
                <a:spcPct val="120000"/>
              </a:lnSpc>
              <a:buNone/>
            </a:pPr>
            <a:r>
              <a:rPr lang="en-US" sz="1100" dirty="0">
                <a:solidFill>
                  <a:srgbClr val="5C6E6C"/>
                </a:solidFill>
                <a:latin typeface="Calibri" pitchFamily="34" charset="0"/>
                <a:ea typeface="Calibri" pitchFamily="34" charset="-122"/>
                <a:cs typeface="Calibri" pitchFamily="34" charset="-120"/>
              </a:rPr>
              <a:t>A last-resort human antibiotic was marketed and sold to poultry farmers without prescription for years.</a:t>
            </a:r>
            <a:endParaRPr lang="en-US" sz="1100" dirty="0"/>
          </a:p>
        </p:txBody>
      </p:sp>
      <p:sp>
        <p:nvSpPr>
          <p:cNvPr id="9" name="Shape 6"/>
          <p:cNvSpPr/>
          <p:nvPr/>
        </p:nvSpPr>
        <p:spPr>
          <a:xfrm>
            <a:off x="548640" y="3502152"/>
            <a:ext cx="548640" cy="548640"/>
          </a:xfrm>
          <a:prstGeom prst="ellipse">
            <a:avLst/>
          </a:prstGeom>
          <a:solidFill>
            <a:srgbClr val="12695E"/>
          </a:solidFill>
          <a:ln/>
        </p:spPr>
      </p:sp>
      <p:pic>
        <p:nvPicPr>
          <p:cNvPr id="10" name="Image 1" descr="/home/claude/amr_ppt/icons/ban.png"/>
          <p:cNvPicPr>
            <a:picLocks noChangeAspect="1"/>
          </p:cNvPicPr>
          <p:nvPr/>
        </p:nvPicPr>
        <p:blipFill>
          <a:blip r:embed="rId4"/>
          <a:stretch>
            <a:fillRect/>
          </a:stretch>
        </p:blipFill>
        <p:spPr>
          <a:xfrm>
            <a:off x="676656" y="3630168"/>
            <a:ext cx="292608" cy="292608"/>
          </a:xfrm>
          <a:prstGeom prst="rect">
            <a:avLst/>
          </a:prstGeom>
        </p:spPr>
      </p:pic>
      <p:sp>
        <p:nvSpPr>
          <p:cNvPr id="11" name="Text 7"/>
          <p:cNvSpPr/>
          <p:nvPr/>
        </p:nvSpPr>
        <p:spPr>
          <a:xfrm>
            <a:off x="1280160" y="3474720"/>
            <a:ext cx="5120640" cy="320040"/>
          </a:xfrm>
          <a:prstGeom prst="rect">
            <a:avLst/>
          </a:prstGeom>
          <a:noFill/>
          <a:ln/>
        </p:spPr>
        <p:txBody>
          <a:bodyPr wrap="square" lIns="0" tIns="0" rIns="0" bIns="0" rtlCol="0" anchor="ctr"/>
          <a:lstStyle/>
          <a:p>
            <a:pPr marL="0" indent="0">
              <a:buNone/>
            </a:pPr>
            <a:r>
              <a:rPr lang="en-US" sz="1250" b="1" dirty="0">
                <a:solidFill>
                  <a:srgbClr val="17302D"/>
                </a:solidFill>
                <a:latin typeface="Calibri" pitchFamily="34" charset="0"/>
                <a:ea typeface="Calibri" pitchFamily="34" charset="-122"/>
                <a:cs typeface="Calibri" pitchFamily="34" charset="-120"/>
              </a:rPr>
              <a:t>The 2019 colistin ban</a:t>
            </a:r>
            <a:endParaRPr lang="en-US" sz="1250" dirty="0"/>
          </a:p>
        </p:txBody>
      </p:sp>
      <p:sp>
        <p:nvSpPr>
          <p:cNvPr id="12" name="Text 8"/>
          <p:cNvSpPr/>
          <p:nvPr/>
        </p:nvSpPr>
        <p:spPr>
          <a:xfrm>
            <a:off x="1280160" y="3776472"/>
            <a:ext cx="5120640" cy="777240"/>
          </a:xfrm>
          <a:prstGeom prst="rect">
            <a:avLst/>
          </a:prstGeom>
          <a:noFill/>
          <a:ln/>
        </p:spPr>
        <p:txBody>
          <a:bodyPr wrap="square" lIns="0" tIns="0" rIns="0" bIns="0" rtlCol="0" anchor="ctr"/>
          <a:lstStyle/>
          <a:p>
            <a:pPr marL="0" indent="0">
              <a:lnSpc>
                <a:spcPct val="120000"/>
              </a:lnSpc>
              <a:buNone/>
            </a:pPr>
            <a:r>
              <a:rPr lang="en-US" sz="1100" dirty="0">
                <a:solidFill>
                  <a:srgbClr val="5C6E6C"/>
                </a:solidFill>
                <a:latin typeface="Calibri" pitchFamily="34" charset="0"/>
                <a:ea typeface="Calibri" pitchFamily="34" charset="-122"/>
                <a:cs typeface="Calibri" pitchFamily="34" charset="-120"/>
              </a:rPr>
              <a:t>India prohibited colistin manufacture, sale &amp; distribution in food-producing animals, poultry, aquaculture &amp; feed supplements — a strong, low-ambiguity ban.</a:t>
            </a:r>
            <a:endParaRPr lang="en-US" sz="1100" dirty="0"/>
          </a:p>
        </p:txBody>
      </p:sp>
      <p:sp>
        <p:nvSpPr>
          <p:cNvPr id="13" name="Shape 9"/>
          <p:cNvSpPr/>
          <p:nvPr/>
        </p:nvSpPr>
        <p:spPr>
          <a:xfrm>
            <a:off x="548640" y="4581144"/>
            <a:ext cx="548640" cy="548640"/>
          </a:xfrm>
          <a:prstGeom prst="ellipse">
            <a:avLst/>
          </a:prstGeom>
          <a:solidFill>
            <a:srgbClr val="12695E"/>
          </a:solidFill>
          <a:ln/>
        </p:spPr>
      </p:sp>
      <p:pic>
        <p:nvPicPr>
          <p:cNvPr id="14" name="Image 2" descr="/home/claude/amr_ppt/icons/fish.png"/>
          <p:cNvPicPr>
            <a:picLocks noChangeAspect="1"/>
          </p:cNvPicPr>
          <p:nvPr/>
        </p:nvPicPr>
        <p:blipFill>
          <a:blip r:embed="rId5"/>
          <a:stretch>
            <a:fillRect/>
          </a:stretch>
        </p:blipFill>
        <p:spPr>
          <a:xfrm>
            <a:off x="676656" y="4709160"/>
            <a:ext cx="292608" cy="292608"/>
          </a:xfrm>
          <a:prstGeom prst="rect">
            <a:avLst/>
          </a:prstGeom>
        </p:spPr>
      </p:pic>
      <p:sp>
        <p:nvSpPr>
          <p:cNvPr id="15" name="Text 10"/>
          <p:cNvSpPr/>
          <p:nvPr/>
        </p:nvSpPr>
        <p:spPr>
          <a:xfrm>
            <a:off x="1280160" y="4553712"/>
            <a:ext cx="5120640" cy="320040"/>
          </a:xfrm>
          <a:prstGeom prst="rect">
            <a:avLst/>
          </a:prstGeom>
          <a:noFill/>
          <a:ln/>
        </p:spPr>
        <p:txBody>
          <a:bodyPr wrap="square" lIns="0" tIns="0" rIns="0" bIns="0" rtlCol="0" anchor="ctr"/>
          <a:lstStyle/>
          <a:p>
            <a:pPr marL="0" indent="0">
              <a:buNone/>
            </a:pPr>
            <a:r>
              <a:rPr lang="en-US" sz="1250" b="1" dirty="0">
                <a:solidFill>
                  <a:srgbClr val="17302D"/>
                </a:solidFill>
                <a:latin typeface="Calibri" pitchFamily="34" charset="0"/>
                <a:ea typeface="Calibri" pitchFamily="34" charset="-122"/>
                <a:cs typeface="Calibri" pitchFamily="34" charset="-120"/>
              </a:rPr>
              <a:t>Aquaculture residues</a:t>
            </a:r>
            <a:endParaRPr lang="en-US" sz="1250" dirty="0"/>
          </a:p>
        </p:txBody>
      </p:sp>
      <p:sp>
        <p:nvSpPr>
          <p:cNvPr id="16" name="Text 11"/>
          <p:cNvSpPr/>
          <p:nvPr/>
        </p:nvSpPr>
        <p:spPr>
          <a:xfrm>
            <a:off x="1280160" y="4855464"/>
            <a:ext cx="5120640" cy="777240"/>
          </a:xfrm>
          <a:prstGeom prst="rect">
            <a:avLst/>
          </a:prstGeom>
          <a:noFill/>
          <a:ln/>
        </p:spPr>
        <p:txBody>
          <a:bodyPr wrap="square" lIns="0" tIns="0" rIns="0" bIns="0" rtlCol="0" anchor="ctr"/>
          <a:lstStyle/>
          <a:p>
            <a:pPr marL="0" indent="0">
              <a:lnSpc>
                <a:spcPct val="120000"/>
              </a:lnSpc>
              <a:buNone/>
            </a:pPr>
            <a:r>
              <a:rPr lang="en-US" sz="1100" dirty="0">
                <a:solidFill>
                  <a:srgbClr val="5C6E6C"/>
                </a:solidFill>
                <a:latin typeface="Calibri" pitchFamily="34" charset="0"/>
                <a:ea typeface="Calibri" pitchFamily="34" charset="-122"/>
                <a:cs typeface="Calibri" pitchFamily="34" charset="-120"/>
              </a:rPr>
              <a:t>Antibiotic use in fish and shrimp farming leaves residues in pond water that reaches surrounding waterways.</a:t>
            </a:r>
            <a:endParaRPr lang="en-US" sz="1100" dirty="0"/>
          </a:p>
        </p:txBody>
      </p:sp>
      <p:sp>
        <p:nvSpPr>
          <p:cNvPr id="17" name="Text 12"/>
          <p:cNvSpPr/>
          <p:nvPr/>
        </p:nvSpPr>
        <p:spPr>
          <a:xfrm>
            <a:off x="6675120" y="1463040"/>
            <a:ext cx="4937760" cy="502920"/>
          </a:xfrm>
          <a:prstGeom prst="rect">
            <a:avLst/>
          </a:prstGeom>
          <a:noFill/>
          <a:ln/>
        </p:spPr>
        <p:txBody>
          <a:bodyPr wrap="square" lIns="0" tIns="0" rIns="0" bIns="0" rtlCol="0" anchor="ctr"/>
          <a:lstStyle/>
          <a:p>
            <a:pPr marL="0" indent="0">
              <a:lnSpc>
                <a:spcPct val="115000"/>
              </a:lnSpc>
              <a:buNone/>
            </a:pPr>
            <a:r>
              <a:rPr lang="en-US" sz="1300" b="1" dirty="0">
                <a:solidFill>
                  <a:srgbClr val="17302D"/>
                </a:solidFill>
                <a:latin typeface="Calibri" pitchFamily="34" charset="0"/>
                <a:ea typeface="Calibri" pitchFamily="34" charset="-122"/>
                <a:cs typeface="Calibri" pitchFamily="34" charset="-120"/>
              </a:rPr>
              <a:t>Projected livestock antibiotic consumption in India (tonnes/year)</a:t>
            </a:r>
            <a:endParaRPr lang="en-US" sz="1300" dirty="0"/>
          </a:p>
        </p:txBody>
      </p:sp>
      <p:graphicFrame>
        <p:nvGraphicFramePr>
          <p:cNvPr id="18" name="Chart 0"/>
          <p:cNvGraphicFramePr/>
          <p:nvPr/>
        </p:nvGraphicFramePr>
        <p:xfrm>
          <a:off x="6675120" y="2057400"/>
          <a:ext cx="4937760" cy="2468880"/>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 13"/>
          <p:cNvSpPr/>
          <p:nvPr/>
        </p:nvSpPr>
        <p:spPr>
          <a:xfrm>
            <a:off x="6675120" y="4572000"/>
            <a:ext cx="4937760" cy="457200"/>
          </a:xfrm>
          <a:prstGeom prst="rect">
            <a:avLst/>
          </a:prstGeom>
          <a:noFill/>
          <a:ln/>
        </p:spPr>
        <p:txBody>
          <a:bodyPr wrap="square" lIns="0" tIns="0" rIns="0" bIns="0" rtlCol="0" anchor="ctr"/>
          <a:lstStyle/>
          <a:p>
            <a:pPr marL="0" indent="0">
              <a:lnSpc>
                <a:spcPct val="120000"/>
              </a:lnSpc>
              <a:buNone/>
            </a:pPr>
            <a:r>
              <a:rPr lang="en-US" sz="1000" i="1" dirty="0">
                <a:solidFill>
                  <a:srgbClr val="5C6E6C"/>
                </a:solidFill>
                <a:latin typeface="Calibri" pitchFamily="34" charset="0"/>
                <a:ea typeface="Calibri" pitchFamily="34" charset="-122"/>
                <a:cs typeface="Calibri" pitchFamily="34" charset="-120"/>
              </a:rPr>
              <a:t>A ~7% rise is projected, driven by intensive-farming growth, especially in poultry. Source: Tiseo et al. 2020</a:t>
            </a:r>
            <a:endParaRPr lang="en-US" sz="1000" dirty="0"/>
          </a:p>
        </p:txBody>
      </p:sp>
      <p:sp>
        <p:nvSpPr>
          <p:cNvPr id="20" name="Shape 14"/>
          <p:cNvSpPr/>
          <p:nvPr/>
        </p:nvSpPr>
        <p:spPr>
          <a:xfrm>
            <a:off x="6675120" y="5166360"/>
            <a:ext cx="4937760" cy="1234440"/>
          </a:xfrm>
          <a:prstGeom prst="rect">
            <a:avLst/>
          </a:prstGeom>
          <a:solidFill>
            <a:srgbClr val="0B3D42"/>
          </a:solidFill>
          <a:ln/>
        </p:spPr>
      </p:sp>
      <p:sp>
        <p:nvSpPr>
          <p:cNvPr id="21" name="Text 15"/>
          <p:cNvSpPr/>
          <p:nvPr/>
        </p:nvSpPr>
        <p:spPr>
          <a:xfrm>
            <a:off x="6903720" y="5303520"/>
            <a:ext cx="4480560" cy="822960"/>
          </a:xfrm>
          <a:prstGeom prst="rect">
            <a:avLst/>
          </a:prstGeom>
          <a:noFill/>
          <a:ln/>
        </p:spPr>
        <p:txBody>
          <a:bodyPr wrap="square" lIns="0" tIns="0" rIns="0" bIns="0" rtlCol="0" anchor="ctr"/>
          <a:lstStyle/>
          <a:p>
            <a:pPr marL="0" indent="0">
              <a:lnSpc>
                <a:spcPct val="125000"/>
              </a:lnSpc>
              <a:buNone/>
            </a:pPr>
            <a:r>
              <a:rPr lang="en-US" sz="1100" i="1" dirty="0">
                <a:solidFill>
                  <a:srgbClr val="D3E6E2"/>
                </a:solidFill>
                <a:latin typeface="Calibri" pitchFamily="34" charset="0"/>
                <a:ea typeface="Calibri" pitchFamily="34" charset="-122"/>
                <a:cs typeface="Calibri" pitchFamily="34" charset="-120"/>
              </a:rPr>
              <a:t>“Colistin was highly misused in the poultry industry as a growth promoter — one of the reasons for AMR in India.”</a:t>
            </a:r>
            <a:endParaRPr lang="en-US" sz="1100" dirty="0"/>
          </a:p>
        </p:txBody>
      </p:sp>
      <p:sp>
        <p:nvSpPr>
          <p:cNvPr id="22" name="Text 16"/>
          <p:cNvSpPr/>
          <p:nvPr/>
        </p:nvSpPr>
        <p:spPr>
          <a:xfrm>
            <a:off x="6903720" y="6126480"/>
            <a:ext cx="4480560" cy="228600"/>
          </a:xfrm>
          <a:prstGeom prst="rect">
            <a:avLst/>
          </a:prstGeom>
          <a:noFill/>
          <a:ln/>
        </p:spPr>
        <p:txBody>
          <a:bodyPr wrap="square" lIns="0" tIns="0" rIns="0" bIns="0" rtlCol="0" anchor="ctr"/>
          <a:lstStyle/>
          <a:p>
            <a:pPr marL="0" indent="0">
              <a:buNone/>
            </a:pPr>
            <a:r>
              <a:rPr lang="en-US" sz="950" dirty="0">
                <a:solidFill>
                  <a:srgbClr val="4FA79A"/>
                </a:solidFill>
                <a:latin typeface="Calibri" pitchFamily="34" charset="0"/>
                <a:ea typeface="Calibri" pitchFamily="34" charset="-122"/>
                <a:cs typeface="Calibri" pitchFamily="34" charset="-120"/>
              </a:rPr>
              <a:t>— Drugs Controller General of India, 2019</a:t>
            </a:r>
            <a:endParaRPr lang="en-US" sz="950" dirty="0"/>
          </a:p>
        </p:txBody>
      </p:sp>
      <p:sp>
        <p:nvSpPr>
          <p:cNvPr id="23" name="Text 17"/>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5C6E6C"/>
                </a:solidFill>
                <a:latin typeface="Calibri" pitchFamily="34" charset="0"/>
                <a:ea typeface="Calibri" pitchFamily="34" charset="-122"/>
                <a:cs typeface="Calibri" pitchFamily="34" charset="-120"/>
              </a:rPr>
              <a:t>Antimicrobial Resistance — Clinical Briefing</a:t>
            </a:r>
            <a:endParaRPr lang="en-US" sz="900" dirty="0"/>
          </a:p>
        </p:txBody>
      </p:sp>
    </p:spTree>
    <p:extLst>
      <p:ext uri="{BB962C8B-B14F-4D97-AF65-F5344CB8AC3E}">
        <p14:creationId xmlns:p14="http://schemas.microsoft.com/office/powerpoint/2010/main" val="283023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74044"/>
            <a:ext cx="7315200" cy="320040"/>
          </a:xfrm>
          <a:prstGeom prst="rect">
            <a:avLst/>
          </a:prstGeom>
          <a:noFill/>
          <a:ln/>
        </p:spPr>
        <p:txBody>
          <a:bodyPr wrap="square" rtlCol="0" anchor="ctr"/>
          <a:lstStyle/>
          <a:p>
            <a:pPr marL="0" indent="0">
              <a:buNone/>
            </a:pPr>
            <a:r>
              <a:rPr lang="en-US" sz="1200" b="1" kern="0" spc="200" dirty="0" smtClean="0">
                <a:solidFill>
                  <a:srgbClr val="C81D3A"/>
                </a:solidFill>
                <a:latin typeface="Calibri" pitchFamily="34" charset="0"/>
                <a:ea typeface="Calibri" pitchFamily="34" charset="-122"/>
                <a:cs typeface="Calibri" pitchFamily="34" charset="-120"/>
              </a:rPr>
              <a:t> </a:t>
            </a:r>
            <a:r>
              <a:rPr lang="en-US" sz="1200" b="1" kern="0" spc="200" dirty="0">
                <a:solidFill>
                  <a:srgbClr val="C81D3A"/>
                </a:solidFill>
                <a:latin typeface="Calibri" pitchFamily="34" charset="0"/>
                <a:ea typeface="Calibri" pitchFamily="34" charset="-122"/>
                <a:cs typeface="Calibri" pitchFamily="34" charset="-120"/>
              </a:rPr>
              <a:t>THE BIOLOGICAL THREAT</a:t>
            </a:r>
            <a:endParaRPr lang="en-US" sz="1200" dirty="0"/>
          </a:p>
        </p:txBody>
      </p:sp>
      <p:sp>
        <p:nvSpPr>
          <p:cNvPr id="3" name="Text 1"/>
          <p:cNvSpPr/>
          <p:nvPr/>
        </p:nvSpPr>
        <p:spPr>
          <a:xfrm>
            <a:off x="548640" y="1121664"/>
            <a:ext cx="10515600" cy="685800"/>
          </a:xfrm>
          <a:prstGeom prst="rect">
            <a:avLst/>
          </a:prstGeom>
          <a:noFill/>
          <a:ln/>
        </p:spPr>
        <p:txBody>
          <a:bodyPr wrap="square" rtlCol="0" anchor="ctr"/>
          <a:lstStyle/>
          <a:p>
            <a:pPr marL="0" indent="0">
              <a:buNone/>
            </a:pPr>
            <a:r>
              <a:rPr lang="en-US" sz="3000" b="1" dirty="0" smtClean="0">
                <a:solidFill>
                  <a:srgbClr val="1B2A4A"/>
                </a:solidFill>
                <a:latin typeface="Cambria" pitchFamily="34" charset="0"/>
                <a:ea typeface="Cambria" pitchFamily="34" charset="-122"/>
                <a:cs typeface="Cambria" pitchFamily="34" charset="-120"/>
              </a:rPr>
              <a:t>NDM-1</a:t>
            </a:r>
            <a:endParaRPr lang="en-US" sz="3000" dirty="0"/>
          </a:p>
        </p:txBody>
      </p:sp>
      <p:sp>
        <p:nvSpPr>
          <p:cNvPr id="4" name="Shape 2"/>
          <p:cNvSpPr/>
          <p:nvPr/>
        </p:nvSpPr>
        <p:spPr>
          <a:xfrm>
            <a:off x="548640" y="2266406"/>
            <a:ext cx="146304" cy="146304"/>
          </a:xfrm>
          <a:prstGeom prst="ellipse">
            <a:avLst/>
          </a:prstGeom>
          <a:solidFill>
            <a:srgbClr val="C81D3A"/>
          </a:solidFill>
          <a:ln/>
        </p:spPr>
      </p:sp>
      <p:sp>
        <p:nvSpPr>
          <p:cNvPr id="5" name="Text 3"/>
          <p:cNvSpPr/>
          <p:nvPr/>
        </p:nvSpPr>
        <p:spPr>
          <a:xfrm>
            <a:off x="841248" y="2147534"/>
            <a:ext cx="4754880" cy="731520"/>
          </a:xfrm>
          <a:prstGeom prst="rect">
            <a:avLst/>
          </a:prstGeom>
          <a:noFill/>
          <a:ln/>
        </p:spPr>
        <p:txBody>
          <a:bodyPr wrap="square" rtlCol="0" anchor="t"/>
          <a:lstStyle/>
          <a:p>
            <a:pPr marL="0" indent="0">
              <a:lnSpc>
                <a:spcPct val="110000"/>
              </a:lnSpc>
              <a:buNone/>
            </a:pPr>
            <a:r>
              <a:rPr lang="en-US" sz="1350" b="1" dirty="0">
                <a:solidFill>
                  <a:srgbClr val="1B2A4A"/>
                </a:solidFill>
                <a:latin typeface="Calibri" pitchFamily="34" charset="0"/>
                <a:ea typeface="Calibri" pitchFamily="34" charset="-122"/>
                <a:cs typeface="Calibri" pitchFamily="34" charset="-120"/>
              </a:rPr>
              <a:t>The Discovery
</a:t>
            </a:r>
            <a:r>
              <a:rPr lang="en-US" sz="1150" dirty="0" smtClean="0">
                <a:solidFill>
                  <a:srgbClr val="3A3A3A"/>
                </a:solidFill>
                <a:latin typeface="Calibri" pitchFamily="34" charset="0"/>
                <a:ea typeface="Calibri" pitchFamily="34" charset="-122"/>
                <a:cs typeface="Calibri" pitchFamily="34" charset="-120"/>
              </a:rPr>
              <a:t>Isolated </a:t>
            </a:r>
            <a:r>
              <a:rPr lang="en-US" sz="1150" dirty="0">
                <a:solidFill>
                  <a:srgbClr val="3A3A3A"/>
                </a:solidFill>
                <a:latin typeface="Calibri" pitchFamily="34" charset="0"/>
                <a:ea typeface="Calibri" pitchFamily="34" charset="-122"/>
                <a:cs typeface="Calibri" pitchFamily="34" charset="-120"/>
              </a:rPr>
              <a:t>in 2008 from a patient who traveled to New Delhi.</a:t>
            </a:r>
            <a:endParaRPr lang="en-US" sz="1350" dirty="0"/>
          </a:p>
        </p:txBody>
      </p:sp>
      <p:sp>
        <p:nvSpPr>
          <p:cNvPr id="6" name="Shape 4"/>
          <p:cNvSpPr/>
          <p:nvPr/>
        </p:nvSpPr>
        <p:spPr>
          <a:xfrm>
            <a:off x="5897880" y="2266406"/>
            <a:ext cx="146304" cy="146304"/>
          </a:xfrm>
          <a:prstGeom prst="ellipse">
            <a:avLst/>
          </a:prstGeom>
          <a:solidFill>
            <a:srgbClr val="C81D3A"/>
          </a:solidFill>
          <a:ln/>
        </p:spPr>
      </p:sp>
      <p:sp>
        <p:nvSpPr>
          <p:cNvPr id="7" name="Text 5"/>
          <p:cNvSpPr/>
          <p:nvPr/>
        </p:nvSpPr>
        <p:spPr>
          <a:xfrm>
            <a:off x="6190488" y="2147534"/>
            <a:ext cx="4754880" cy="731520"/>
          </a:xfrm>
          <a:prstGeom prst="rect">
            <a:avLst/>
          </a:prstGeom>
          <a:noFill/>
          <a:ln/>
        </p:spPr>
        <p:txBody>
          <a:bodyPr wrap="square" rtlCol="0" anchor="t"/>
          <a:lstStyle/>
          <a:p>
            <a:pPr marL="0" indent="0">
              <a:lnSpc>
                <a:spcPct val="110000"/>
              </a:lnSpc>
              <a:buNone/>
            </a:pPr>
            <a:r>
              <a:rPr lang="en-US" sz="1350" b="1" dirty="0">
                <a:solidFill>
                  <a:srgbClr val="1B2A4A"/>
                </a:solidFill>
                <a:latin typeface="Calibri" pitchFamily="34" charset="0"/>
                <a:ea typeface="Calibri" pitchFamily="34" charset="-122"/>
                <a:cs typeface="Calibri" pitchFamily="34" charset="-120"/>
              </a:rPr>
              <a:t>A Gene, Not a Species
</a:t>
            </a:r>
            <a:r>
              <a:rPr lang="en-US" sz="1150" dirty="0" smtClean="0">
                <a:solidFill>
                  <a:srgbClr val="3A3A3A"/>
                </a:solidFill>
                <a:latin typeface="Calibri" pitchFamily="34" charset="0"/>
                <a:ea typeface="Calibri" pitchFamily="34" charset="-122"/>
                <a:cs typeface="Calibri" pitchFamily="34" charset="-120"/>
              </a:rPr>
              <a:t>NDM-1 </a:t>
            </a:r>
            <a:r>
              <a:rPr lang="en-US" sz="1150" dirty="0">
                <a:solidFill>
                  <a:srgbClr val="3A3A3A"/>
                </a:solidFill>
                <a:latin typeface="Calibri" pitchFamily="34" charset="0"/>
                <a:ea typeface="Calibri" pitchFamily="34" charset="-122"/>
                <a:cs typeface="Calibri" pitchFamily="34" charset="-120"/>
              </a:rPr>
              <a:t>is a gene (bla-NDM-1) carried by many different bacteria.</a:t>
            </a:r>
            <a:endParaRPr lang="en-US" sz="1350" dirty="0"/>
          </a:p>
        </p:txBody>
      </p:sp>
      <p:sp>
        <p:nvSpPr>
          <p:cNvPr id="8" name="Shape 6"/>
          <p:cNvSpPr/>
          <p:nvPr/>
        </p:nvSpPr>
        <p:spPr>
          <a:xfrm>
            <a:off x="548640" y="3089366"/>
            <a:ext cx="146304" cy="146304"/>
          </a:xfrm>
          <a:prstGeom prst="ellipse">
            <a:avLst/>
          </a:prstGeom>
          <a:solidFill>
            <a:srgbClr val="C81D3A"/>
          </a:solidFill>
          <a:ln/>
        </p:spPr>
      </p:sp>
      <p:sp>
        <p:nvSpPr>
          <p:cNvPr id="9" name="Text 7"/>
          <p:cNvSpPr/>
          <p:nvPr/>
        </p:nvSpPr>
        <p:spPr>
          <a:xfrm>
            <a:off x="841248" y="2981380"/>
            <a:ext cx="4754880" cy="731520"/>
          </a:xfrm>
          <a:prstGeom prst="rect">
            <a:avLst/>
          </a:prstGeom>
          <a:noFill/>
          <a:ln/>
        </p:spPr>
        <p:txBody>
          <a:bodyPr wrap="square" rtlCol="0" anchor="t"/>
          <a:lstStyle/>
          <a:p>
            <a:pPr marL="0" indent="0">
              <a:lnSpc>
                <a:spcPct val="110000"/>
              </a:lnSpc>
              <a:buNone/>
            </a:pPr>
            <a:r>
              <a:rPr lang="en-US" sz="1350" b="1" dirty="0">
                <a:solidFill>
                  <a:srgbClr val="1B2A4A"/>
                </a:solidFill>
                <a:latin typeface="Calibri" pitchFamily="34" charset="0"/>
                <a:ea typeface="Calibri" pitchFamily="34" charset="-122"/>
                <a:cs typeface="Calibri" pitchFamily="34" charset="-120"/>
              </a:rPr>
              <a:t>Bypasses Standard Inhibitors
</a:t>
            </a:r>
            <a:r>
              <a:rPr lang="en-US" sz="1150" dirty="0" smtClean="0">
                <a:solidFill>
                  <a:srgbClr val="3A3A3A"/>
                </a:solidFill>
                <a:latin typeface="Calibri" pitchFamily="34" charset="0"/>
                <a:ea typeface="Calibri" pitchFamily="34" charset="-122"/>
                <a:cs typeface="Calibri" pitchFamily="34" charset="-120"/>
              </a:rPr>
              <a:t>A </a:t>
            </a:r>
            <a:r>
              <a:rPr lang="en-US" sz="1150" dirty="0">
                <a:solidFill>
                  <a:srgbClr val="3A3A3A"/>
                </a:solidFill>
                <a:latin typeface="Calibri" pitchFamily="34" charset="0"/>
                <a:ea typeface="Calibri" pitchFamily="34" charset="-122"/>
                <a:cs typeface="Calibri" pitchFamily="34" charset="-120"/>
              </a:rPr>
              <a:t>metallo-beta-lactamase using zinc, not serine — clavulanate and tazobactam cannot bind or disable it.</a:t>
            </a:r>
            <a:endParaRPr lang="en-US" sz="1350" dirty="0"/>
          </a:p>
        </p:txBody>
      </p:sp>
      <p:sp>
        <p:nvSpPr>
          <p:cNvPr id="10" name="Shape 8"/>
          <p:cNvSpPr/>
          <p:nvPr/>
        </p:nvSpPr>
        <p:spPr>
          <a:xfrm>
            <a:off x="5897880" y="3089366"/>
            <a:ext cx="146304" cy="146304"/>
          </a:xfrm>
          <a:prstGeom prst="ellipse">
            <a:avLst/>
          </a:prstGeom>
          <a:solidFill>
            <a:srgbClr val="C81D3A"/>
          </a:solidFill>
          <a:ln/>
        </p:spPr>
      </p:sp>
      <p:sp>
        <p:nvSpPr>
          <p:cNvPr id="11" name="Text 9"/>
          <p:cNvSpPr/>
          <p:nvPr/>
        </p:nvSpPr>
        <p:spPr>
          <a:xfrm>
            <a:off x="6190488" y="2970494"/>
            <a:ext cx="4754880" cy="731520"/>
          </a:xfrm>
          <a:prstGeom prst="rect">
            <a:avLst/>
          </a:prstGeom>
          <a:noFill/>
          <a:ln/>
        </p:spPr>
        <p:txBody>
          <a:bodyPr wrap="square" rtlCol="0" anchor="t"/>
          <a:lstStyle/>
          <a:p>
            <a:pPr marL="0" indent="0">
              <a:lnSpc>
                <a:spcPct val="110000"/>
              </a:lnSpc>
              <a:buNone/>
            </a:pPr>
            <a:r>
              <a:rPr lang="en-US" sz="1350" b="1" dirty="0">
                <a:solidFill>
                  <a:srgbClr val="1B2A4A"/>
                </a:solidFill>
                <a:latin typeface="Calibri" pitchFamily="34" charset="0"/>
                <a:ea typeface="Calibri" pitchFamily="34" charset="-122"/>
                <a:cs typeface="Calibri" pitchFamily="34" charset="-120"/>
              </a:rPr>
              <a:t>Broad Carbapenem Destruction
</a:t>
            </a:r>
            <a:r>
              <a:rPr lang="en-US" sz="1150" dirty="0" smtClean="0">
                <a:solidFill>
                  <a:srgbClr val="3A3A3A"/>
                </a:solidFill>
                <a:latin typeface="Calibri" pitchFamily="34" charset="0"/>
                <a:ea typeface="Calibri" pitchFamily="34" charset="-122"/>
                <a:cs typeface="Calibri" pitchFamily="34" charset="-120"/>
              </a:rPr>
              <a:t>Destroys </a:t>
            </a:r>
            <a:r>
              <a:rPr lang="en-US" sz="1150" dirty="0">
                <a:solidFill>
                  <a:srgbClr val="3A3A3A"/>
                </a:solidFill>
                <a:latin typeface="Calibri" pitchFamily="34" charset="0"/>
                <a:ea typeface="Calibri" pitchFamily="34" charset="-122"/>
                <a:cs typeface="Calibri" pitchFamily="34" charset="-120"/>
              </a:rPr>
              <a:t>penicillins, advanced cephalosporins, and carbapenems — our last-resort antibiotics.</a:t>
            </a:r>
            <a:endParaRPr lang="en-US" sz="1350" dirty="0"/>
          </a:p>
        </p:txBody>
      </p:sp>
      <p:sp>
        <p:nvSpPr>
          <p:cNvPr id="12" name="Shape 10"/>
          <p:cNvSpPr/>
          <p:nvPr/>
        </p:nvSpPr>
        <p:spPr>
          <a:xfrm>
            <a:off x="548640" y="3912326"/>
            <a:ext cx="146304" cy="146304"/>
          </a:xfrm>
          <a:prstGeom prst="ellipse">
            <a:avLst/>
          </a:prstGeom>
          <a:solidFill>
            <a:srgbClr val="C81D3A"/>
          </a:solidFill>
          <a:ln/>
        </p:spPr>
      </p:sp>
      <p:sp>
        <p:nvSpPr>
          <p:cNvPr id="13" name="Text 11"/>
          <p:cNvSpPr/>
          <p:nvPr/>
        </p:nvSpPr>
        <p:spPr>
          <a:xfrm>
            <a:off x="841248" y="3793454"/>
            <a:ext cx="4754880" cy="731520"/>
          </a:xfrm>
          <a:prstGeom prst="rect">
            <a:avLst/>
          </a:prstGeom>
          <a:noFill/>
          <a:ln/>
        </p:spPr>
        <p:txBody>
          <a:bodyPr wrap="square" rtlCol="0" anchor="t"/>
          <a:lstStyle/>
          <a:p>
            <a:pPr marL="0" indent="0">
              <a:lnSpc>
                <a:spcPct val="110000"/>
              </a:lnSpc>
              <a:buNone/>
            </a:pPr>
            <a:r>
              <a:rPr lang="en-US" sz="1350" b="1" dirty="0">
                <a:solidFill>
                  <a:srgbClr val="1B2A4A"/>
                </a:solidFill>
                <a:latin typeface="Calibri" pitchFamily="34" charset="0"/>
                <a:ea typeface="Calibri" pitchFamily="34" charset="-122"/>
                <a:cs typeface="Calibri" pitchFamily="34" charset="-120"/>
              </a:rPr>
              <a:t>Plasmid-Borne Spread
</a:t>
            </a:r>
            <a:r>
              <a:rPr lang="en-US" sz="1150" dirty="0" smtClean="0">
                <a:solidFill>
                  <a:srgbClr val="3A3A3A"/>
                </a:solidFill>
                <a:latin typeface="Calibri" pitchFamily="34" charset="0"/>
                <a:ea typeface="Calibri" pitchFamily="34" charset="-122"/>
                <a:cs typeface="Calibri" pitchFamily="34" charset="-120"/>
              </a:rPr>
              <a:t>Rides </a:t>
            </a:r>
            <a:r>
              <a:rPr lang="en-US" sz="1150" dirty="0">
                <a:solidFill>
                  <a:srgbClr val="3A3A3A"/>
                </a:solidFill>
                <a:latin typeface="Calibri" pitchFamily="34" charset="0"/>
                <a:ea typeface="Calibri" pitchFamily="34" charset="-122"/>
                <a:cs typeface="Calibri" pitchFamily="34" charset="-120"/>
              </a:rPr>
              <a:t>mobile plasmids, jumping horizontally between entirely different bacterial species.</a:t>
            </a:r>
            <a:endParaRPr lang="en-US" sz="1350" dirty="0"/>
          </a:p>
        </p:txBody>
      </p:sp>
      <p:sp>
        <p:nvSpPr>
          <p:cNvPr id="14" name="Shape 12"/>
          <p:cNvSpPr/>
          <p:nvPr/>
        </p:nvSpPr>
        <p:spPr>
          <a:xfrm>
            <a:off x="5897880" y="3912326"/>
            <a:ext cx="146304" cy="146304"/>
          </a:xfrm>
          <a:prstGeom prst="ellipse">
            <a:avLst/>
          </a:prstGeom>
          <a:solidFill>
            <a:srgbClr val="C81D3A"/>
          </a:solidFill>
          <a:ln/>
        </p:spPr>
      </p:sp>
      <p:sp>
        <p:nvSpPr>
          <p:cNvPr id="15" name="Text 13"/>
          <p:cNvSpPr/>
          <p:nvPr/>
        </p:nvSpPr>
        <p:spPr>
          <a:xfrm>
            <a:off x="6190488" y="3793454"/>
            <a:ext cx="4754880" cy="731520"/>
          </a:xfrm>
          <a:prstGeom prst="rect">
            <a:avLst/>
          </a:prstGeom>
          <a:noFill/>
          <a:ln/>
        </p:spPr>
        <p:txBody>
          <a:bodyPr wrap="square" rtlCol="0" anchor="t"/>
          <a:lstStyle/>
          <a:p>
            <a:pPr marL="0" indent="0">
              <a:lnSpc>
                <a:spcPct val="110000"/>
              </a:lnSpc>
              <a:buNone/>
            </a:pPr>
            <a:r>
              <a:rPr lang="en-US" sz="1350" b="1" dirty="0">
                <a:solidFill>
                  <a:srgbClr val="1B2A4A"/>
                </a:solidFill>
                <a:latin typeface="Calibri" pitchFamily="34" charset="0"/>
                <a:ea typeface="Calibri" pitchFamily="34" charset="-122"/>
                <a:cs typeface="Calibri" pitchFamily="34" charset="-120"/>
              </a:rPr>
              <a:t>Global Reach
</a:t>
            </a:r>
            <a:r>
              <a:rPr lang="en-US" sz="1150" dirty="0" smtClean="0">
                <a:solidFill>
                  <a:srgbClr val="3A3A3A"/>
                </a:solidFill>
                <a:latin typeface="Calibri" pitchFamily="34" charset="0"/>
                <a:ea typeface="Calibri" pitchFamily="34" charset="-122"/>
                <a:cs typeface="Calibri" pitchFamily="34" charset="-120"/>
              </a:rPr>
              <a:t>Carried </a:t>
            </a:r>
            <a:r>
              <a:rPr lang="en-US" sz="1150" dirty="0">
                <a:solidFill>
                  <a:srgbClr val="3A3A3A"/>
                </a:solidFill>
                <a:latin typeface="Calibri" pitchFamily="34" charset="0"/>
                <a:ea typeface="Calibri" pitchFamily="34" charset="-122"/>
                <a:cs typeface="Calibri" pitchFamily="34" charset="-120"/>
              </a:rPr>
              <a:t>worldwide by human transit and migratory birds — documented as far as the Arctic.</a:t>
            </a:r>
            <a:endParaRPr lang="en-US" sz="1350" dirty="0"/>
          </a:p>
        </p:txBody>
      </p:sp>
      <p:sp>
        <p:nvSpPr>
          <p:cNvPr id="16" name="Text 14"/>
          <p:cNvSpPr/>
          <p:nvPr/>
        </p:nvSpPr>
        <p:spPr>
          <a:xfrm>
            <a:off x="457200" y="6473952"/>
            <a:ext cx="7315200" cy="274320"/>
          </a:xfrm>
          <a:prstGeom prst="rect">
            <a:avLst/>
          </a:prstGeom>
          <a:noFill/>
          <a:ln/>
        </p:spPr>
        <p:txBody>
          <a:bodyPr wrap="square" rtlCol="0" anchor="ctr"/>
          <a:lstStyle/>
          <a:p>
            <a:pPr marL="0" indent="0" algn="l">
              <a:buNone/>
            </a:pPr>
            <a:r>
              <a:rPr lang="en-US" sz="1000" dirty="0">
                <a:solidFill>
                  <a:srgbClr val="6B7280"/>
                </a:solidFill>
                <a:latin typeface="Calibri" pitchFamily="34" charset="0"/>
                <a:ea typeface="Calibri" pitchFamily="34" charset="-122"/>
                <a:cs typeface="Calibri" pitchFamily="34" charset="-120"/>
              </a:rPr>
              <a:t>The AMR Crisis in India</a:t>
            </a:r>
            <a:endParaRPr lang="en-US" sz="1000" dirty="0"/>
          </a:p>
        </p:txBody>
      </p:sp>
      <p:sp>
        <p:nvSpPr>
          <p:cNvPr id="17" name="Text 15"/>
          <p:cNvSpPr/>
          <p:nvPr/>
        </p:nvSpPr>
        <p:spPr>
          <a:xfrm>
            <a:off x="11365992" y="6473952"/>
            <a:ext cx="457200" cy="274320"/>
          </a:xfrm>
          <a:prstGeom prst="rect">
            <a:avLst/>
          </a:prstGeom>
          <a:noFill/>
          <a:ln/>
        </p:spPr>
        <p:txBody>
          <a:bodyPr wrap="square" rtlCol="0" anchor="ctr"/>
          <a:lstStyle/>
          <a:p>
            <a:pPr marL="0" indent="0" algn="r">
              <a:buNone/>
            </a:pPr>
            <a:r>
              <a:rPr lang="en-US" sz="1000" dirty="0">
                <a:solidFill>
                  <a:srgbClr val="6B7280"/>
                </a:solidFill>
                <a:latin typeface="Calibri" pitchFamily="34" charset="0"/>
                <a:ea typeface="Calibri" pitchFamily="34" charset="-122"/>
                <a:cs typeface="Calibri" pitchFamily="34" charset="-120"/>
              </a:rPr>
              <a:t>2</a:t>
            </a:r>
            <a:endParaRPr lang="en-US" sz="1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48640" y="457200"/>
            <a:ext cx="566928" cy="566928"/>
          </a:xfrm>
          <a:prstGeom prst="ellipse">
            <a:avLst/>
          </a:prstGeom>
          <a:solidFill>
            <a:srgbClr val="8C1D2B"/>
          </a:solidFill>
          <a:ln/>
        </p:spPr>
      </p:sp>
      <p:pic>
        <p:nvPicPr>
          <p:cNvPr id="3" name="Image 0" descr="/home/claude/amr_deck/icons/biohazard.png"/>
          <p:cNvPicPr>
            <a:picLocks noChangeAspect="1"/>
          </p:cNvPicPr>
          <p:nvPr/>
        </p:nvPicPr>
        <p:blipFill>
          <a:blip r:embed="rId3"/>
          <a:stretch>
            <a:fillRect/>
          </a:stretch>
        </p:blipFill>
        <p:spPr>
          <a:xfrm>
            <a:off x="685800" y="594360"/>
            <a:ext cx="292608" cy="292608"/>
          </a:xfrm>
          <a:prstGeom prst="rect">
            <a:avLst/>
          </a:prstGeom>
        </p:spPr>
      </p:pic>
      <p:sp>
        <p:nvSpPr>
          <p:cNvPr id="4" name="Text 1"/>
          <p:cNvSpPr/>
          <p:nvPr/>
        </p:nvSpPr>
        <p:spPr>
          <a:xfrm>
            <a:off x="1280160" y="530352"/>
            <a:ext cx="7315200" cy="274320"/>
          </a:xfrm>
          <a:prstGeom prst="rect">
            <a:avLst/>
          </a:prstGeom>
          <a:noFill/>
          <a:ln/>
        </p:spPr>
        <p:txBody>
          <a:bodyPr wrap="square" rtlCol="0" anchor="ctr"/>
          <a:lstStyle/>
          <a:p>
            <a:pPr marL="0" indent="0" algn="l">
              <a:buNone/>
            </a:pPr>
            <a:r>
              <a:rPr lang="en-US" sz="1200" b="1" kern="0" spc="200" dirty="0" smtClean="0">
                <a:solidFill>
                  <a:srgbClr val="8C1D2B"/>
                </a:solidFill>
                <a:latin typeface="Calibri" pitchFamily="34" charset="0"/>
                <a:ea typeface="Calibri" pitchFamily="34" charset="-122"/>
                <a:cs typeface="Calibri" pitchFamily="34" charset="-120"/>
              </a:rPr>
              <a:t>MCR-1 -  </a:t>
            </a:r>
            <a:r>
              <a:rPr lang="en-US" sz="1200" b="1" kern="0" spc="200" dirty="0">
                <a:solidFill>
                  <a:srgbClr val="8C1D2B"/>
                </a:solidFill>
                <a:latin typeface="Calibri" pitchFamily="34" charset="0"/>
                <a:ea typeface="Calibri" pitchFamily="34" charset="-122"/>
                <a:cs typeface="Calibri" pitchFamily="34" charset="-120"/>
              </a:rPr>
              <a:t>THE ULTIMATE AMR THREAT</a:t>
            </a:r>
            <a:endParaRPr lang="en-US" sz="1200" dirty="0"/>
          </a:p>
        </p:txBody>
      </p:sp>
      <p:sp>
        <p:nvSpPr>
          <p:cNvPr id="5" name="Text 2"/>
          <p:cNvSpPr/>
          <p:nvPr/>
        </p:nvSpPr>
        <p:spPr>
          <a:xfrm>
            <a:off x="1280160" y="749808"/>
            <a:ext cx="9875520" cy="548640"/>
          </a:xfrm>
          <a:prstGeom prst="rect">
            <a:avLst/>
          </a:prstGeom>
          <a:noFill/>
          <a:ln/>
        </p:spPr>
        <p:txBody>
          <a:bodyPr wrap="square" rtlCol="0" anchor="ctr"/>
          <a:lstStyle/>
          <a:p>
            <a:pPr marL="0" indent="0">
              <a:buNone/>
            </a:pPr>
            <a:r>
              <a:rPr lang="en-US" sz="2800" b="1" dirty="0">
                <a:solidFill>
                  <a:srgbClr val="231F20"/>
                </a:solidFill>
                <a:latin typeface="Cambria" pitchFamily="34" charset="0"/>
                <a:ea typeface="Cambria" pitchFamily="34" charset="-122"/>
                <a:cs typeface="Cambria" pitchFamily="34" charset="-120"/>
              </a:rPr>
              <a:t>The Most Dangerous Gene in Global Health</a:t>
            </a:r>
            <a:endParaRPr lang="en-US" sz="2800" dirty="0"/>
          </a:p>
        </p:txBody>
      </p:sp>
      <p:sp>
        <p:nvSpPr>
          <p:cNvPr id="6" name="Shape 3"/>
          <p:cNvSpPr/>
          <p:nvPr/>
        </p:nvSpPr>
        <p:spPr>
          <a:xfrm>
            <a:off x="594360" y="1874520"/>
            <a:ext cx="91440" cy="91440"/>
          </a:xfrm>
          <a:prstGeom prst="ellipse">
            <a:avLst/>
          </a:prstGeom>
          <a:solidFill>
            <a:srgbClr val="8C1D2B"/>
          </a:solidFill>
          <a:ln/>
        </p:spPr>
      </p:sp>
      <p:sp>
        <p:nvSpPr>
          <p:cNvPr id="7" name="Text 4"/>
          <p:cNvSpPr/>
          <p:nvPr/>
        </p:nvSpPr>
        <p:spPr>
          <a:xfrm>
            <a:off x="822960" y="1755648"/>
            <a:ext cx="4709160" cy="274320"/>
          </a:xfrm>
          <a:prstGeom prst="rect">
            <a:avLst/>
          </a:prstGeom>
          <a:noFill/>
          <a:ln/>
        </p:spPr>
        <p:txBody>
          <a:bodyPr wrap="square" rtlCol="0" anchor="ctr"/>
          <a:lstStyle/>
          <a:p>
            <a:pPr marL="0" indent="0">
              <a:buNone/>
            </a:pPr>
            <a:r>
              <a:rPr lang="en-US" sz="1400" b="1" dirty="0">
                <a:solidFill>
                  <a:srgbClr val="231F20"/>
                </a:solidFill>
                <a:latin typeface="Calibri" pitchFamily="34" charset="0"/>
                <a:ea typeface="Calibri" pitchFamily="34" charset="-122"/>
                <a:cs typeface="Calibri" pitchFamily="34" charset="-120"/>
              </a:rPr>
              <a:t>Eliminates the Final Backup</a:t>
            </a:r>
            <a:endParaRPr lang="en-US" sz="1400" dirty="0"/>
          </a:p>
        </p:txBody>
      </p:sp>
      <p:sp>
        <p:nvSpPr>
          <p:cNvPr id="8" name="Text 5"/>
          <p:cNvSpPr/>
          <p:nvPr/>
        </p:nvSpPr>
        <p:spPr>
          <a:xfrm>
            <a:off x="822960" y="2048256"/>
            <a:ext cx="4709160" cy="502920"/>
          </a:xfrm>
          <a:prstGeom prst="rect">
            <a:avLst/>
          </a:prstGeom>
          <a:noFill/>
          <a:ln/>
        </p:spPr>
        <p:txBody>
          <a:bodyPr wrap="square" rtlCol="0" anchor="ctr"/>
          <a:lstStyle/>
          <a:p>
            <a:pPr marL="0" indent="0">
              <a:lnSpc>
                <a:spcPct val="110000"/>
              </a:lnSpc>
              <a:buNone/>
            </a:pPr>
            <a:r>
              <a:rPr lang="en-US" sz="1100" dirty="0">
                <a:solidFill>
                  <a:srgbClr val="6B6660"/>
                </a:solidFill>
                <a:latin typeface="Calibri" pitchFamily="34" charset="0"/>
                <a:ea typeface="Calibri" pitchFamily="34" charset="-122"/>
                <a:cs typeface="Calibri" pitchFamily="34" charset="-120"/>
              </a:rPr>
              <a:t>Strips doctors of colistin, leaving zero validated chemical weapons against some infections.</a:t>
            </a:r>
            <a:endParaRPr lang="en-US" sz="1100" dirty="0"/>
          </a:p>
        </p:txBody>
      </p:sp>
      <p:sp>
        <p:nvSpPr>
          <p:cNvPr id="9" name="Shape 6"/>
          <p:cNvSpPr/>
          <p:nvPr/>
        </p:nvSpPr>
        <p:spPr>
          <a:xfrm>
            <a:off x="594360" y="2834640"/>
            <a:ext cx="91440" cy="91440"/>
          </a:xfrm>
          <a:prstGeom prst="ellipse">
            <a:avLst/>
          </a:prstGeom>
          <a:solidFill>
            <a:srgbClr val="8C1D2B"/>
          </a:solidFill>
          <a:ln/>
        </p:spPr>
      </p:sp>
      <p:sp>
        <p:nvSpPr>
          <p:cNvPr id="10" name="Text 7"/>
          <p:cNvSpPr/>
          <p:nvPr/>
        </p:nvSpPr>
        <p:spPr>
          <a:xfrm>
            <a:off x="822960" y="2715768"/>
            <a:ext cx="4709160" cy="274320"/>
          </a:xfrm>
          <a:prstGeom prst="rect">
            <a:avLst/>
          </a:prstGeom>
          <a:noFill/>
          <a:ln/>
        </p:spPr>
        <p:txBody>
          <a:bodyPr wrap="square" rtlCol="0" anchor="ctr"/>
          <a:lstStyle/>
          <a:p>
            <a:pPr marL="0" indent="0">
              <a:buNone/>
            </a:pPr>
            <a:r>
              <a:rPr lang="en-US" sz="1400" b="1" dirty="0">
                <a:solidFill>
                  <a:srgbClr val="231F20"/>
                </a:solidFill>
                <a:latin typeface="Calibri" pitchFamily="34" charset="0"/>
                <a:ea typeface="Calibri" pitchFamily="34" charset="-122"/>
                <a:cs typeface="Calibri" pitchFamily="34" charset="-120"/>
              </a:rPr>
              <a:t>Highly Transferable</a:t>
            </a:r>
            <a:endParaRPr lang="en-US" sz="1400" dirty="0"/>
          </a:p>
        </p:txBody>
      </p:sp>
      <p:sp>
        <p:nvSpPr>
          <p:cNvPr id="11" name="Text 8"/>
          <p:cNvSpPr/>
          <p:nvPr/>
        </p:nvSpPr>
        <p:spPr>
          <a:xfrm>
            <a:off x="822960" y="3008376"/>
            <a:ext cx="4709160" cy="502920"/>
          </a:xfrm>
          <a:prstGeom prst="rect">
            <a:avLst/>
          </a:prstGeom>
          <a:noFill/>
          <a:ln/>
        </p:spPr>
        <p:txBody>
          <a:bodyPr wrap="square" rtlCol="0" anchor="ctr"/>
          <a:lstStyle/>
          <a:p>
            <a:pPr marL="0" indent="0">
              <a:lnSpc>
                <a:spcPct val="110000"/>
              </a:lnSpc>
              <a:buNone/>
            </a:pPr>
            <a:r>
              <a:rPr lang="en-US" sz="1100" dirty="0">
                <a:solidFill>
                  <a:srgbClr val="6B6660"/>
                </a:solidFill>
                <a:latin typeface="Calibri" pitchFamily="34" charset="0"/>
                <a:ea typeface="Calibri" pitchFamily="34" charset="-122"/>
                <a:cs typeface="Calibri" pitchFamily="34" charset="-120"/>
              </a:rPr>
              <a:t>Sits on a plasmid that hitches a ride easily between entirely different bacterial species.</a:t>
            </a:r>
            <a:endParaRPr lang="en-US" sz="1100" dirty="0"/>
          </a:p>
        </p:txBody>
      </p:sp>
      <p:sp>
        <p:nvSpPr>
          <p:cNvPr id="12" name="Shape 9"/>
          <p:cNvSpPr/>
          <p:nvPr/>
        </p:nvSpPr>
        <p:spPr>
          <a:xfrm>
            <a:off x="594360" y="3794760"/>
            <a:ext cx="91440" cy="91440"/>
          </a:xfrm>
          <a:prstGeom prst="ellipse">
            <a:avLst/>
          </a:prstGeom>
          <a:solidFill>
            <a:srgbClr val="8C1D2B"/>
          </a:solidFill>
          <a:ln/>
        </p:spPr>
      </p:sp>
      <p:sp>
        <p:nvSpPr>
          <p:cNvPr id="13" name="Text 10"/>
          <p:cNvSpPr/>
          <p:nvPr/>
        </p:nvSpPr>
        <p:spPr>
          <a:xfrm>
            <a:off x="822960" y="3675888"/>
            <a:ext cx="4709160" cy="274320"/>
          </a:xfrm>
          <a:prstGeom prst="rect">
            <a:avLst/>
          </a:prstGeom>
          <a:noFill/>
          <a:ln/>
        </p:spPr>
        <p:txBody>
          <a:bodyPr wrap="square" rtlCol="0" anchor="ctr"/>
          <a:lstStyle/>
          <a:p>
            <a:pPr marL="0" indent="0">
              <a:buNone/>
            </a:pPr>
            <a:r>
              <a:rPr lang="en-US" sz="1400" b="1" dirty="0">
                <a:solidFill>
                  <a:srgbClr val="231F20"/>
                </a:solidFill>
                <a:latin typeface="Calibri" pitchFamily="34" charset="0"/>
                <a:ea typeface="Calibri" pitchFamily="34" charset="-122"/>
                <a:cs typeface="Calibri" pitchFamily="34" charset="-120"/>
              </a:rPr>
              <a:t>The Pan-Drug Horizon</a:t>
            </a:r>
            <a:endParaRPr lang="en-US" sz="1400" dirty="0"/>
          </a:p>
        </p:txBody>
      </p:sp>
      <p:sp>
        <p:nvSpPr>
          <p:cNvPr id="14" name="Text 11"/>
          <p:cNvSpPr/>
          <p:nvPr/>
        </p:nvSpPr>
        <p:spPr>
          <a:xfrm>
            <a:off x="822960" y="3968496"/>
            <a:ext cx="4709160" cy="502920"/>
          </a:xfrm>
          <a:prstGeom prst="rect">
            <a:avLst/>
          </a:prstGeom>
          <a:noFill/>
          <a:ln/>
        </p:spPr>
        <p:txBody>
          <a:bodyPr wrap="square" rtlCol="0" anchor="ctr"/>
          <a:lstStyle/>
          <a:p>
            <a:pPr marL="0" indent="0">
              <a:lnSpc>
                <a:spcPct val="110000"/>
              </a:lnSpc>
              <a:buNone/>
            </a:pPr>
            <a:r>
              <a:rPr lang="en-US" sz="1100" dirty="0">
                <a:solidFill>
                  <a:srgbClr val="6B6660"/>
                </a:solidFill>
                <a:latin typeface="Calibri" pitchFamily="34" charset="0"/>
                <a:ea typeface="Calibri" pitchFamily="34" charset="-122"/>
                <a:cs typeface="Calibri" pitchFamily="34" charset="-120"/>
              </a:rPr>
              <a:t>Frequently merges with NDM-1 inside a single host cell.</a:t>
            </a:r>
            <a:endParaRPr lang="en-US" sz="1100" dirty="0"/>
          </a:p>
        </p:txBody>
      </p:sp>
      <p:sp>
        <p:nvSpPr>
          <p:cNvPr id="15" name="Shape 12"/>
          <p:cNvSpPr/>
          <p:nvPr/>
        </p:nvSpPr>
        <p:spPr>
          <a:xfrm>
            <a:off x="594360" y="4892040"/>
            <a:ext cx="4937760" cy="960120"/>
          </a:xfrm>
          <a:prstGeom prst="roundRect">
            <a:avLst>
              <a:gd name="adj" fmla="val 7619"/>
            </a:avLst>
          </a:prstGeom>
          <a:solidFill>
            <a:srgbClr val="8C1D2B"/>
          </a:solidFill>
          <a:ln/>
        </p:spPr>
      </p:sp>
      <p:sp>
        <p:nvSpPr>
          <p:cNvPr id="16" name="Text 13"/>
          <p:cNvSpPr/>
          <p:nvPr/>
        </p:nvSpPr>
        <p:spPr>
          <a:xfrm>
            <a:off x="868680" y="4892040"/>
            <a:ext cx="4389120" cy="960120"/>
          </a:xfrm>
          <a:prstGeom prst="rect">
            <a:avLst/>
          </a:prstGeom>
          <a:noFill/>
          <a:ln/>
        </p:spPr>
        <p:txBody>
          <a:bodyPr wrap="square" rtlCol="0" anchor="ctr"/>
          <a:lstStyle/>
          <a:p>
            <a:pPr marL="0" indent="0">
              <a:lnSpc>
                <a:spcPct val="115000"/>
              </a:lnSpc>
              <a:buNone/>
            </a:pPr>
            <a:r>
              <a:rPr lang="en-US" sz="1200" b="1" dirty="0">
                <a:solidFill>
                  <a:srgbClr val="FFFFFF"/>
                </a:solidFill>
                <a:latin typeface="Calibri" pitchFamily="34" charset="0"/>
                <a:ea typeface="Calibri" pitchFamily="34" charset="-122"/>
                <a:cs typeface="Calibri" pitchFamily="34" charset="-120"/>
              </a:rPr>
              <a:t>A dual NDM-1 + mcr-1 infection creates a completely untreatable pan-drug resistant superbug.</a:t>
            </a:r>
            <a:endParaRPr lang="en-US" sz="1200" dirty="0"/>
          </a:p>
        </p:txBody>
      </p:sp>
      <p:sp>
        <p:nvSpPr>
          <p:cNvPr id="17" name="Shape 14"/>
          <p:cNvSpPr/>
          <p:nvPr/>
        </p:nvSpPr>
        <p:spPr>
          <a:xfrm>
            <a:off x="6629400" y="2011680"/>
            <a:ext cx="3017520" cy="3017520"/>
          </a:xfrm>
          <a:prstGeom prst="ellipse">
            <a:avLst/>
          </a:prstGeom>
          <a:solidFill>
            <a:srgbClr val="8C1D2B">
              <a:alpha val="55000"/>
            </a:srgbClr>
          </a:solidFill>
          <a:ln w="25400">
            <a:solidFill>
              <a:srgbClr val="8C1D2B"/>
            </a:solidFill>
            <a:prstDash val="solid"/>
          </a:ln>
        </p:spPr>
      </p:sp>
      <p:sp>
        <p:nvSpPr>
          <p:cNvPr id="18" name="Shape 15"/>
          <p:cNvSpPr/>
          <p:nvPr/>
        </p:nvSpPr>
        <p:spPr>
          <a:xfrm>
            <a:off x="7909560" y="2011680"/>
            <a:ext cx="3017520" cy="3017520"/>
          </a:xfrm>
          <a:prstGeom prst="ellipse">
            <a:avLst/>
          </a:prstGeom>
          <a:solidFill>
            <a:srgbClr val="1B1B1E">
              <a:alpha val="55000"/>
            </a:srgbClr>
          </a:solidFill>
          <a:ln w="25400">
            <a:solidFill>
              <a:srgbClr val="1B1B1E"/>
            </a:solidFill>
            <a:prstDash val="solid"/>
          </a:ln>
        </p:spPr>
      </p:sp>
      <p:sp>
        <p:nvSpPr>
          <p:cNvPr id="19" name="Text 16"/>
          <p:cNvSpPr/>
          <p:nvPr/>
        </p:nvSpPr>
        <p:spPr>
          <a:xfrm>
            <a:off x="6355080" y="1600200"/>
            <a:ext cx="1737360" cy="365760"/>
          </a:xfrm>
          <a:prstGeom prst="rect">
            <a:avLst/>
          </a:prstGeom>
          <a:noFill/>
          <a:ln/>
        </p:spPr>
        <p:txBody>
          <a:bodyPr wrap="square" rtlCol="0" anchor="ctr"/>
          <a:lstStyle/>
          <a:p>
            <a:pPr marL="0" indent="0" algn="ctr">
              <a:buNone/>
            </a:pPr>
            <a:r>
              <a:rPr lang="en-US" sz="1300" b="1" dirty="0">
                <a:solidFill>
                  <a:srgbClr val="8C1D2B"/>
                </a:solidFill>
                <a:latin typeface="Calibri" pitchFamily="34" charset="0"/>
                <a:ea typeface="Calibri" pitchFamily="34" charset="-122"/>
                <a:cs typeface="Calibri" pitchFamily="34" charset="-120"/>
              </a:rPr>
              <a:t>NDM-1</a:t>
            </a:r>
            <a:endParaRPr lang="en-US" sz="1300" dirty="0"/>
          </a:p>
        </p:txBody>
      </p:sp>
      <p:sp>
        <p:nvSpPr>
          <p:cNvPr id="20" name="Text 17"/>
          <p:cNvSpPr/>
          <p:nvPr/>
        </p:nvSpPr>
        <p:spPr>
          <a:xfrm>
            <a:off x="6355080" y="2926080"/>
            <a:ext cx="1371600" cy="548640"/>
          </a:xfrm>
          <a:prstGeom prst="rect">
            <a:avLst/>
          </a:prstGeom>
          <a:noFill/>
          <a:ln/>
        </p:spPr>
        <p:txBody>
          <a:bodyPr wrap="square" rtlCol="0" anchor="ctr"/>
          <a:lstStyle/>
          <a:p>
            <a:pPr marL="0" indent="0" algn="ctr">
              <a:buNone/>
            </a:pPr>
            <a:r>
              <a:rPr lang="en-US" sz="900" dirty="0">
                <a:solidFill>
                  <a:srgbClr val="8C2F3B"/>
                </a:solidFill>
                <a:latin typeface="Calibri" pitchFamily="34" charset="0"/>
                <a:ea typeface="Calibri" pitchFamily="34" charset="-122"/>
                <a:cs typeface="Calibri" pitchFamily="34" charset="-120"/>
              </a:rPr>
              <a:t>Carbapenem</a:t>
            </a:r>
            <a:endParaRPr lang="en-US" sz="900" dirty="0"/>
          </a:p>
          <a:p>
            <a:pPr marL="0" indent="0" algn="ctr">
              <a:buNone/>
            </a:pPr>
            <a:r>
              <a:rPr lang="en-US" sz="900" dirty="0">
                <a:solidFill>
                  <a:srgbClr val="8C2F3B"/>
                </a:solidFill>
                <a:latin typeface="Calibri" pitchFamily="34" charset="0"/>
                <a:ea typeface="Calibri" pitchFamily="34" charset="-122"/>
                <a:cs typeface="Calibri" pitchFamily="34" charset="-120"/>
              </a:rPr>
              <a:t>resistance</a:t>
            </a:r>
            <a:endParaRPr lang="en-US" sz="900" dirty="0"/>
          </a:p>
        </p:txBody>
      </p:sp>
      <p:sp>
        <p:nvSpPr>
          <p:cNvPr id="21" name="Text 18"/>
          <p:cNvSpPr/>
          <p:nvPr/>
        </p:nvSpPr>
        <p:spPr>
          <a:xfrm>
            <a:off x="8823960" y="1600200"/>
            <a:ext cx="1737360" cy="365760"/>
          </a:xfrm>
          <a:prstGeom prst="rect">
            <a:avLst/>
          </a:prstGeom>
          <a:noFill/>
          <a:ln/>
        </p:spPr>
        <p:txBody>
          <a:bodyPr wrap="square" rtlCol="0" anchor="ctr"/>
          <a:lstStyle/>
          <a:p>
            <a:pPr marL="0" indent="0" algn="ctr">
              <a:buNone/>
            </a:pPr>
            <a:r>
              <a:rPr lang="en-US" sz="1300" b="1" dirty="0">
                <a:solidFill>
                  <a:srgbClr val="1B1B1E"/>
                </a:solidFill>
                <a:latin typeface="Calibri" pitchFamily="34" charset="0"/>
                <a:ea typeface="Calibri" pitchFamily="34" charset="-122"/>
                <a:cs typeface="Calibri" pitchFamily="34" charset="-120"/>
              </a:rPr>
              <a:t>mcr-1</a:t>
            </a:r>
            <a:endParaRPr lang="en-US" sz="1300" dirty="0"/>
          </a:p>
        </p:txBody>
      </p:sp>
      <p:sp>
        <p:nvSpPr>
          <p:cNvPr id="22" name="Text 19"/>
          <p:cNvSpPr/>
          <p:nvPr/>
        </p:nvSpPr>
        <p:spPr>
          <a:xfrm>
            <a:off x="9921240" y="2926080"/>
            <a:ext cx="1371600" cy="548640"/>
          </a:xfrm>
          <a:prstGeom prst="rect">
            <a:avLst/>
          </a:prstGeom>
          <a:noFill/>
          <a:ln/>
        </p:spPr>
        <p:txBody>
          <a:bodyPr wrap="square" rtlCol="0" anchor="ctr"/>
          <a:lstStyle/>
          <a:p>
            <a:pPr marL="0" indent="0" algn="ctr">
              <a:buNone/>
            </a:pPr>
            <a:r>
              <a:rPr lang="en-US" sz="900" dirty="0">
                <a:solidFill>
                  <a:srgbClr val="45403C"/>
                </a:solidFill>
                <a:latin typeface="Calibri" pitchFamily="34" charset="0"/>
                <a:ea typeface="Calibri" pitchFamily="34" charset="-122"/>
                <a:cs typeface="Calibri" pitchFamily="34" charset="-120"/>
              </a:rPr>
              <a:t>Colistin</a:t>
            </a:r>
            <a:endParaRPr lang="en-US" sz="900" dirty="0"/>
          </a:p>
          <a:p>
            <a:pPr marL="0" indent="0" algn="ctr">
              <a:buNone/>
            </a:pPr>
            <a:r>
              <a:rPr lang="en-US" sz="900" dirty="0">
                <a:solidFill>
                  <a:srgbClr val="45403C"/>
                </a:solidFill>
                <a:latin typeface="Calibri" pitchFamily="34" charset="0"/>
                <a:ea typeface="Calibri" pitchFamily="34" charset="-122"/>
                <a:cs typeface="Calibri" pitchFamily="34" charset="-120"/>
              </a:rPr>
              <a:t>resistance</a:t>
            </a:r>
            <a:endParaRPr lang="en-US" sz="900" dirty="0"/>
          </a:p>
        </p:txBody>
      </p:sp>
      <p:sp>
        <p:nvSpPr>
          <p:cNvPr id="23" name="Text 20"/>
          <p:cNvSpPr/>
          <p:nvPr/>
        </p:nvSpPr>
        <p:spPr>
          <a:xfrm>
            <a:off x="8092440" y="3200400"/>
            <a:ext cx="1371600" cy="640080"/>
          </a:xfrm>
          <a:prstGeom prst="rect">
            <a:avLst/>
          </a:prstGeom>
          <a:noFill/>
          <a:ln/>
        </p:spPr>
        <p:txBody>
          <a:bodyPr wrap="square" rtlCol="0" anchor="ctr"/>
          <a:lstStyle/>
          <a:p>
            <a:pPr marL="0" indent="0" algn="ctr">
              <a:buNone/>
            </a:pPr>
            <a:r>
              <a:rPr lang="en-US" sz="1050" b="1" kern="0" spc="50" dirty="0">
                <a:solidFill>
                  <a:srgbClr val="FFFFFF"/>
                </a:solidFill>
                <a:latin typeface="Calibri" pitchFamily="34" charset="0"/>
                <a:ea typeface="Calibri" pitchFamily="34" charset="-122"/>
                <a:cs typeface="Calibri" pitchFamily="34" charset="-120"/>
              </a:rPr>
              <a:t>PAN-DRUG</a:t>
            </a:r>
            <a:endParaRPr lang="en-US" sz="1050" dirty="0"/>
          </a:p>
          <a:p>
            <a:pPr marL="0" indent="0" algn="ctr">
              <a:buNone/>
            </a:pPr>
            <a:r>
              <a:rPr lang="en-US" sz="1050" b="1" kern="0" spc="50" dirty="0">
                <a:solidFill>
                  <a:srgbClr val="FFFFFF"/>
                </a:solidFill>
                <a:latin typeface="Calibri" pitchFamily="34" charset="0"/>
                <a:ea typeface="Calibri" pitchFamily="34" charset="-122"/>
                <a:cs typeface="Calibri" pitchFamily="34" charset="-120"/>
              </a:rPr>
              <a:t>RESISTANT</a:t>
            </a:r>
            <a:endParaRPr lang="en-US" sz="1050" dirty="0"/>
          </a:p>
        </p:txBody>
      </p:sp>
      <p:sp>
        <p:nvSpPr>
          <p:cNvPr id="24" name="Text 21"/>
          <p:cNvSpPr/>
          <p:nvPr/>
        </p:nvSpPr>
        <p:spPr>
          <a:xfrm>
            <a:off x="548640" y="6400800"/>
            <a:ext cx="4572000" cy="274320"/>
          </a:xfrm>
          <a:prstGeom prst="rect">
            <a:avLst/>
          </a:prstGeom>
          <a:noFill/>
          <a:ln/>
        </p:spPr>
        <p:txBody>
          <a:bodyPr wrap="square" rtlCol="0" anchor="ctr"/>
          <a:lstStyle/>
          <a:p>
            <a:pPr marL="0" indent="0">
              <a:buNone/>
            </a:pPr>
            <a:r>
              <a:rPr lang="en-US" sz="900" kern="0" spc="100" dirty="0">
                <a:solidFill>
                  <a:srgbClr val="B3ADA7"/>
                </a:solidFill>
                <a:latin typeface="Calibri" pitchFamily="34" charset="0"/>
                <a:ea typeface="Calibri" pitchFamily="34" charset="-122"/>
                <a:cs typeface="Calibri" pitchFamily="34" charset="-120"/>
              </a:rPr>
              <a:t>THE AMR CRISIS IN INDIA</a:t>
            </a:r>
            <a:endParaRPr lang="en-US" sz="900" dirty="0"/>
          </a:p>
        </p:txBody>
      </p:sp>
    </p:spTree>
    <p:extLst>
      <p:ext uri="{BB962C8B-B14F-4D97-AF65-F5344CB8AC3E}">
        <p14:creationId xmlns:p14="http://schemas.microsoft.com/office/powerpoint/2010/main" val="18852253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144000" cy="320040"/>
          </a:xfrm>
          <a:prstGeom prst="rect">
            <a:avLst/>
          </a:prstGeom>
          <a:noFill/>
          <a:ln/>
        </p:spPr>
        <p:txBody>
          <a:bodyPr wrap="square" rtlCol="0" anchor="ctr"/>
          <a:lstStyle/>
          <a:p>
            <a:pPr marL="0" indent="0">
              <a:buNone/>
            </a:pPr>
            <a:r>
              <a:rPr lang="en-US" sz="1200" b="1" kern="0" spc="200" dirty="0" smtClean="0">
                <a:solidFill>
                  <a:srgbClr val="C81D3A"/>
                </a:solidFill>
                <a:latin typeface="Calibri" pitchFamily="34" charset="0"/>
                <a:ea typeface="Calibri" pitchFamily="34" charset="-122"/>
                <a:cs typeface="Calibri" pitchFamily="34" charset="-120"/>
              </a:rPr>
              <a:t>BREACHING </a:t>
            </a:r>
            <a:r>
              <a:rPr lang="en-US" sz="1200" b="1" kern="0" spc="200" dirty="0">
                <a:solidFill>
                  <a:srgbClr val="C81D3A"/>
                </a:solidFill>
                <a:latin typeface="Calibri" pitchFamily="34" charset="0"/>
                <a:ea typeface="Calibri" pitchFamily="34" charset="-122"/>
                <a:cs typeface="Calibri" pitchFamily="34" charset="-120"/>
              </a:rPr>
              <a:t>THE FINAL LINE</a:t>
            </a:r>
            <a:endParaRPr lang="en-US" sz="1200" dirty="0"/>
          </a:p>
        </p:txBody>
      </p:sp>
      <p:sp>
        <p:nvSpPr>
          <p:cNvPr id="3" name="Text 1"/>
          <p:cNvSpPr/>
          <p:nvPr/>
        </p:nvSpPr>
        <p:spPr>
          <a:xfrm>
            <a:off x="548640" y="658368"/>
            <a:ext cx="10789920" cy="685800"/>
          </a:xfrm>
          <a:prstGeom prst="rect">
            <a:avLst/>
          </a:prstGeom>
          <a:noFill/>
          <a:ln/>
        </p:spPr>
        <p:txBody>
          <a:bodyPr wrap="square" rtlCol="0" anchor="ctr"/>
          <a:lstStyle/>
          <a:p>
            <a:pPr marL="0" indent="0">
              <a:buNone/>
            </a:pPr>
            <a:r>
              <a:rPr lang="en-US" sz="2700" b="1" dirty="0">
                <a:solidFill>
                  <a:srgbClr val="1B2A4A"/>
                </a:solidFill>
                <a:latin typeface="Cambria" pitchFamily="34" charset="0"/>
                <a:ea typeface="Cambria" pitchFamily="34" charset="-122"/>
                <a:cs typeface="Cambria" pitchFamily="34" charset="-120"/>
              </a:rPr>
              <a:t>From NDM-1 to mcr-1: Breaching the Final Line</a:t>
            </a:r>
            <a:endParaRPr lang="en-US" sz="2700" dirty="0"/>
          </a:p>
        </p:txBody>
      </p:sp>
      <p:sp>
        <p:nvSpPr>
          <p:cNvPr id="4" name="Shape 2"/>
          <p:cNvSpPr/>
          <p:nvPr/>
        </p:nvSpPr>
        <p:spPr>
          <a:xfrm>
            <a:off x="822960" y="4160520"/>
            <a:ext cx="10543032" cy="0"/>
          </a:xfrm>
          <a:prstGeom prst="line">
            <a:avLst/>
          </a:prstGeom>
          <a:noFill/>
          <a:ln w="25400">
            <a:solidFill>
              <a:srgbClr val="D9DEE7"/>
            </a:solidFill>
            <a:prstDash val="solid"/>
          </a:ln>
        </p:spPr>
      </p:sp>
      <p:sp>
        <p:nvSpPr>
          <p:cNvPr id="5" name="Shape 3"/>
          <p:cNvSpPr/>
          <p:nvPr/>
        </p:nvSpPr>
        <p:spPr>
          <a:xfrm>
            <a:off x="493776" y="3831336"/>
            <a:ext cx="658368" cy="658368"/>
          </a:xfrm>
          <a:prstGeom prst="ellipse">
            <a:avLst/>
          </a:prstGeom>
          <a:solidFill>
            <a:srgbClr val="F2F2F2"/>
          </a:solidFill>
          <a:ln/>
          <a:effectLst>
            <a:outerShdw blurRad="76200" dist="25400" dir="5400000" algn="bl" rotWithShape="0">
              <a:srgbClr val="000000">
                <a:alpha val="25000"/>
              </a:srgbClr>
            </a:outerShdw>
          </a:effectLst>
        </p:spPr>
      </p:sp>
      <p:pic>
        <p:nvPicPr>
          <p:cNvPr id="6" name="Image 0" descr="/home/claude/amr_deck/icons/flask_crimson.png"/>
          <p:cNvPicPr>
            <a:picLocks noChangeAspect="1"/>
          </p:cNvPicPr>
          <p:nvPr/>
        </p:nvPicPr>
        <p:blipFill>
          <a:blip r:embed="rId3"/>
          <a:stretch>
            <a:fillRect/>
          </a:stretch>
        </p:blipFill>
        <p:spPr>
          <a:xfrm>
            <a:off x="651784" y="3989344"/>
            <a:ext cx="342351" cy="342351"/>
          </a:xfrm>
          <a:prstGeom prst="rect">
            <a:avLst/>
          </a:prstGeom>
        </p:spPr>
      </p:pic>
      <p:sp>
        <p:nvSpPr>
          <p:cNvPr id="7" name="Shape 4"/>
          <p:cNvSpPr/>
          <p:nvPr/>
        </p:nvSpPr>
        <p:spPr>
          <a:xfrm>
            <a:off x="768096" y="4105656"/>
            <a:ext cx="109728" cy="109728"/>
          </a:xfrm>
          <a:prstGeom prst="ellipse">
            <a:avLst/>
          </a:prstGeom>
          <a:solidFill>
            <a:srgbClr val="C81D3A"/>
          </a:solidFill>
          <a:ln/>
        </p:spPr>
      </p:sp>
      <p:sp>
        <p:nvSpPr>
          <p:cNvPr id="8" name="Text 5"/>
          <p:cNvSpPr/>
          <p:nvPr/>
        </p:nvSpPr>
        <p:spPr>
          <a:xfrm>
            <a:off x="-80285" y="2626888"/>
            <a:ext cx="2148840" cy="502920"/>
          </a:xfrm>
          <a:prstGeom prst="rect">
            <a:avLst/>
          </a:prstGeom>
          <a:noFill/>
          <a:ln/>
        </p:spPr>
        <p:txBody>
          <a:bodyPr wrap="square" rtlCol="0" anchor="b"/>
          <a:lstStyle/>
          <a:p>
            <a:pPr marL="0" indent="0" algn="ctr">
              <a:buNone/>
            </a:pPr>
            <a:r>
              <a:rPr lang="en-US" sz="1350" b="1" dirty="0">
                <a:solidFill>
                  <a:srgbClr val="1B2A4A"/>
                </a:solidFill>
                <a:latin typeface="Cambria" pitchFamily="34" charset="0"/>
                <a:ea typeface="Cambria" pitchFamily="34" charset="-122"/>
                <a:cs typeface="Cambria" pitchFamily="34" charset="-120"/>
              </a:rPr>
              <a:t>Carbapenem Fallout</a:t>
            </a:r>
            <a:endParaRPr lang="en-US" sz="1350" dirty="0"/>
          </a:p>
        </p:txBody>
      </p:sp>
      <p:sp>
        <p:nvSpPr>
          <p:cNvPr id="9" name="Text 6"/>
          <p:cNvSpPr/>
          <p:nvPr/>
        </p:nvSpPr>
        <p:spPr>
          <a:xfrm>
            <a:off x="-52360" y="3001792"/>
            <a:ext cx="2148840" cy="960120"/>
          </a:xfrm>
          <a:prstGeom prst="rect">
            <a:avLst/>
          </a:prstGeom>
          <a:noFill/>
          <a:ln/>
        </p:spPr>
        <p:txBody>
          <a:bodyPr wrap="square" rtlCol="0" anchor="ctr"/>
          <a:lstStyle/>
          <a:p>
            <a:pPr marL="0" indent="0" algn="ctr">
              <a:lnSpc>
                <a:spcPct val="105000"/>
              </a:lnSpc>
              <a:buNone/>
            </a:pPr>
            <a:r>
              <a:rPr lang="en-US" sz="1050" dirty="0">
                <a:solidFill>
                  <a:srgbClr val="3A3A3A"/>
                </a:solidFill>
                <a:latin typeface="Calibri" pitchFamily="34" charset="0"/>
                <a:ea typeface="Calibri" pitchFamily="34" charset="-122"/>
                <a:cs typeface="Calibri" pitchFamily="34" charset="-120"/>
              </a:rPr>
              <a:t>NDM-1 wiped out carbapenems, forcing medicine to resurrect colistin.</a:t>
            </a:r>
            <a:endParaRPr lang="en-US" sz="1050" dirty="0"/>
          </a:p>
        </p:txBody>
      </p:sp>
      <p:sp>
        <p:nvSpPr>
          <p:cNvPr id="10" name="Shape 7"/>
          <p:cNvSpPr/>
          <p:nvPr/>
        </p:nvSpPr>
        <p:spPr>
          <a:xfrm>
            <a:off x="3129534" y="3831336"/>
            <a:ext cx="658368" cy="658368"/>
          </a:xfrm>
          <a:prstGeom prst="ellipse">
            <a:avLst/>
          </a:prstGeom>
          <a:solidFill>
            <a:srgbClr val="F2F2F2"/>
          </a:solidFill>
          <a:ln/>
          <a:effectLst>
            <a:outerShdw blurRad="76200" dist="25400" dir="5400000" algn="bl" rotWithShape="0">
              <a:srgbClr val="000000">
                <a:alpha val="25000"/>
              </a:srgbClr>
            </a:outerShdw>
          </a:effectLst>
        </p:spPr>
      </p:sp>
      <p:pic>
        <p:nvPicPr>
          <p:cNvPr id="11" name="Image 1" descr="/home/claude/amr_deck/icons/kidneys_crimson.png"/>
          <p:cNvPicPr>
            <a:picLocks noChangeAspect="1"/>
          </p:cNvPicPr>
          <p:nvPr/>
        </p:nvPicPr>
        <p:blipFill>
          <a:blip r:embed="rId4"/>
          <a:stretch>
            <a:fillRect/>
          </a:stretch>
        </p:blipFill>
        <p:spPr>
          <a:xfrm>
            <a:off x="3287542" y="3989344"/>
            <a:ext cx="342351" cy="342351"/>
          </a:xfrm>
          <a:prstGeom prst="rect">
            <a:avLst/>
          </a:prstGeom>
        </p:spPr>
      </p:pic>
      <p:sp>
        <p:nvSpPr>
          <p:cNvPr id="12" name="Shape 8"/>
          <p:cNvSpPr/>
          <p:nvPr/>
        </p:nvSpPr>
        <p:spPr>
          <a:xfrm>
            <a:off x="3403854" y="4105656"/>
            <a:ext cx="109728" cy="109728"/>
          </a:xfrm>
          <a:prstGeom prst="ellipse">
            <a:avLst/>
          </a:prstGeom>
          <a:solidFill>
            <a:srgbClr val="C81D3A"/>
          </a:solidFill>
          <a:ln/>
        </p:spPr>
      </p:sp>
      <p:sp>
        <p:nvSpPr>
          <p:cNvPr id="13" name="Text 9"/>
          <p:cNvSpPr/>
          <p:nvPr/>
        </p:nvSpPr>
        <p:spPr>
          <a:xfrm>
            <a:off x="2498598" y="4384548"/>
            <a:ext cx="2148840" cy="502920"/>
          </a:xfrm>
          <a:prstGeom prst="rect">
            <a:avLst/>
          </a:prstGeom>
          <a:noFill/>
          <a:ln/>
        </p:spPr>
        <p:txBody>
          <a:bodyPr wrap="square" rtlCol="0" anchor="b"/>
          <a:lstStyle/>
          <a:p>
            <a:pPr marL="0" indent="0" algn="ctr">
              <a:buNone/>
            </a:pPr>
            <a:r>
              <a:rPr lang="en-US" sz="1350" b="1" dirty="0">
                <a:solidFill>
                  <a:srgbClr val="1B2A4A"/>
                </a:solidFill>
                <a:latin typeface="Cambria" pitchFamily="34" charset="0"/>
                <a:ea typeface="Cambria" pitchFamily="34" charset="-122"/>
                <a:cs typeface="Cambria" pitchFamily="34" charset="-120"/>
              </a:rPr>
              <a:t>The Poisonous Backup</a:t>
            </a:r>
            <a:endParaRPr lang="en-US" sz="1350" dirty="0"/>
          </a:p>
        </p:txBody>
      </p:sp>
      <p:sp>
        <p:nvSpPr>
          <p:cNvPr id="14" name="Text 10"/>
          <p:cNvSpPr/>
          <p:nvPr/>
        </p:nvSpPr>
        <p:spPr>
          <a:xfrm>
            <a:off x="2487769" y="4709376"/>
            <a:ext cx="2148840" cy="960120"/>
          </a:xfrm>
          <a:prstGeom prst="rect">
            <a:avLst/>
          </a:prstGeom>
          <a:noFill/>
          <a:ln/>
        </p:spPr>
        <p:txBody>
          <a:bodyPr wrap="square" rtlCol="0" anchor="ctr"/>
          <a:lstStyle/>
          <a:p>
            <a:pPr marL="0" indent="0" algn="ctr">
              <a:lnSpc>
                <a:spcPct val="105000"/>
              </a:lnSpc>
              <a:buNone/>
            </a:pPr>
            <a:r>
              <a:rPr lang="en-US" sz="1050" dirty="0">
                <a:solidFill>
                  <a:srgbClr val="3A3A3A"/>
                </a:solidFill>
                <a:latin typeface="Calibri" pitchFamily="34" charset="0"/>
                <a:ea typeface="Calibri" pitchFamily="34" charset="-122"/>
                <a:cs typeface="Calibri" pitchFamily="34" charset="-120"/>
              </a:rPr>
              <a:t>Colistin was shelved for causing severe kidney damage — but became the last option standing.</a:t>
            </a:r>
            <a:endParaRPr lang="en-US" sz="1050" dirty="0"/>
          </a:p>
        </p:txBody>
      </p:sp>
      <p:sp>
        <p:nvSpPr>
          <p:cNvPr id="15" name="Shape 11"/>
          <p:cNvSpPr/>
          <p:nvPr/>
        </p:nvSpPr>
        <p:spPr>
          <a:xfrm>
            <a:off x="5765292" y="3831336"/>
            <a:ext cx="658368" cy="658368"/>
          </a:xfrm>
          <a:prstGeom prst="ellipse">
            <a:avLst/>
          </a:prstGeom>
          <a:solidFill>
            <a:srgbClr val="F2F2F2"/>
          </a:solidFill>
          <a:ln/>
          <a:effectLst>
            <a:outerShdw blurRad="76200" dist="25400" dir="5400000" algn="bl" rotWithShape="0">
              <a:srgbClr val="000000">
                <a:alpha val="25000"/>
              </a:srgbClr>
            </a:outerShdw>
          </a:effectLst>
        </p:spPr>
      </p:sp>
      <p:pic>
        <p:nvPicPr>
          <p:cNvPr id="16" name="Image 2" descr="/home/claude/amr_deck/icons/globe_crimson.png"/>
          <p:cNvPicPr>
            <a:picLocks noChangeAspect="1"/>
          </p:cNvPicPr>
          <p:nvPr/>
        </p:nvPicPr>
        <p:blipFill>
          <a:blip r:embed="rId5"/>
          <a:stretch>
            <a:fillRect/>
          </a:stretch>
        </p:blipFill>
        <p:spPr>
          <a:xfrm>
            <a:off x="5923300" y="3989344"/>
            <a:ext cx="342351" cy="342351"/>
          </a:xfrm>
          <a:prstGeom prst="rect">
            <a:avLst/>
          </a:prstGeom>
        </p:spPr>
      </p:pic>
      <p:sp>
        <p:nvSpPr>
          <p:cNvPr id="17" name="Shape 12"/>
          <p:cNvSpPr/>
          <p:nvPr/>
        </p:nvSpPr>
        <p:spPr>
          <a:xfrm>
            <a:off x="6039612" y="4105656"/>
            <a:ext cx="109728" cy="109728"/>
          </a:xfrm>
          <a:prstGeom prst="ellipse">
            <a:avLst/>
          </a:prstGeom>
          <a:solidFill>
            <a:srgbClr val="C81D3A"/>
          </a:solidFill>
          <a:ln/>
        </p:spPr>
      </p:sp>
      <p:sp>
        <p:nvSpPr>
          <p:cNvPr id="18" name="Text 13"/>
          <p:cNvSpPr/>
          <p:nvPr/>
        </p:nvSpPr>
        <p:spPr>
          <a:xfrm>
            <a:off x="5020056" y="2612898"/>
            <a:ext cx="2148840" cy="502920"/>
          </a:xfrm>
          <a:prstGeom prst="rect">
            <a:avLst/>
          </a:prstGeom>
          <a:noFill/>
          <a:ln/>
        </p:spPr>
        <p:txBody>
          <a:bodyPr wrap="square" rtlCol="0" anchor="b"/>
          <a:lstStyle/>
          <a:p>
            <a:pPr marL="0" indent="0" algn="ctr">
              <a:buNone/>
            </a:pPr>
            <a:r>
              <a:rPr lang="en-US" sz="1350" b="1" dirty="0">
                <a:solidFill>
                  <a:srgbClr val="1B2A4A"/>
                </a:solidFill>
                <a:latin typeface="Cambria" pitchFamily="34" charset="0"/>
                <a:ea typeface="Cambria" pitchFamily="34" charset="-122"/>
                <a:cs typeface="Cambria" pitchFamily="34" charset="-120"/>
              </a:rPr>
              <a:t>Origin of mcr-1</a:t>
            </a:r>
            <a:endParaRPr lang="en-US" sz="1350" dirty="0"/>
          </a:p>
        </p:txBody>
      </p:sp>
      <p:sp>
        <p:nvSpPr>
          <p:cNvPr id="19" name="Text 14"/>
          <p:cNvSpPr/>
          <p:nvPr/>
        </p:nvSpPr>
        <p:spPr>
          <a:xfrm>
            <a:off x="5070893" y="2834366"/>
            <a:ext cx="2148840" cy="960120"/>
          </a:xfrm>
          <a:prstGeom prst="rect">
            <a:avLst/>
          </a:prstGeom>
          <a:noFill/>
          <a:ln/>
        </p:spPr>
        <p:txBody>
          <a:bodyPr wrap="square" rtlCol="0" anchor="ctr"/>
          <a:lstStyle/>
          <a:p>
            <a:pPr marL="0" indent="0" algn="ctr">
              <a:lnSpc>
                <a:spcPct val="105000"/>
              </a:lnSpc>
              <a:buNone/>
            </a:pPr>
            <a:r>
              <a:rPr lang="en-US" sz="1050" dirty="0">
                <a:solidFill>
                  <a:srgbClr val="3A3A3A"/>
                </a:solidFill>
                <a:latin typeface="Calibri" pitchFamily="34" charset="0"/>
                <a:ea typeface="Calibri" pitchFamily="34" charset="-122"/>
                <a:cs typeface="Calibri" pitchFamily="34" charset="-120"/>
              </a:rPr>
              <a:t>Discovered in Shanghai, China (sampled 2011, published Nov. 2015).</a:t>
            </a:r>
            <a:endParaRPr lang="en-US" sz="1050" dirty="0"/>
          </a:p>
        </p:txBody>
      </p:sp>
      <p:sp>
        <p:nvSpPr>
          <p:cNvPr id="20" name="Shape 15"/>
          <p:cNvSpPr/>
          <p:nvPr/>
        </p:nvSpPr>
        <p:spPr>
          <a:xfrm>
            <a:off x="8401050" y="3831336"/>
            <a:ext cx="658368" cy="658368"/>
          </a:xfrm>
          <a:prstGeom prst="ellipse">
            <a:avLst/>
          </a:prstGeom>
          <a:solidFill>
            <a:srgbClr val="F2F2F2"/>
          </a:solidFill>
          <a:ln/>
          <a:effectLst>
            <a:outerShdw blurRad="76200" dist="25400" dir="5400000" algn="bl" rotWithShape="0">
              <a:srgbClr val="000000">
                <a:alpha val="25000"/>
              </a:srgbClr>
            </a:outerShdw>
          </a:effectLst>
        </p:spPr>
      </p:sp>
      <p:pic>
        <p:nvPicPr>
          <p:cNvPr id="21" name="Image 3" descr="/home/claude/amr_deck/icons/chicken_crimson.png"/>
          <p:cNvPicPr>
            <a:picLocks noChangeAspect="1"/>
          </p:cNvPicPr>
          <p:nvPr/>
        </p:nvPicPr>
        <p:blipFill>
          <a:blip r:embed="rId6"/>
          <a:stretch>
            <a:fillRect/>
          </a:stretch>
        </p:blipFill>
        <p:spPr>
          <a:xfrm>
            <a:off x="8559058" y="3989344"/>
            <a:ext cx="342351" cy="342351"/>
          </a:xfrm>
          <a:prstGeom prst="rect">
            <a:avLst/>
          </a:prstGeom>
        </p:spPr>
      </p:pic>
      <p:sp>
        <p:nvSpPr>
          <p:cNvPr id="22" name="Shape 16"/>
          <p:cNvSpPr/>
          <p:nvPr/>
        </p:nvSpPr>
        <p:spPr>
          <a:xfrm>
            <a:off x="8675370" y="4105656"/>
            <a:ext cx="109728" cy="109728"/>
          </a:xfrm>
          <a:prstGeom prst="ellipse">
            <a:avLst/>
          </a:prstGeom>
          <a:solidFill>
            <a:srgbClr val="C81D3A"/>
          </a:solidFill>
          <a:ln/>
        </p:spPr>
      </p:sp>
      <p:sp>
        <p:nvSpPr>
          <p:cNvPr id="23" name="Text 17"/>
          <p:cNvSpPr/>
          <p:nvPr/>
        </p:nvSpPr>
        <p:spPr>
          <a:xfrm>
            <a:off x="7694784" y="4317249"/>
            <a:ext cx="2148840" cy="502920"/>
          </a:xfrm>
          <a:prstGeom prst="rect">
            <a:avLst/>
          </a:prstGeom>
          <a:noFill/>
          <a:ln/>
        </p:spPr>
        <p:txBody>
          <a:bodyPr wrap="square" rtlCol="0" anchor="b"/>
          <a:lstStyle/>
          <a:p>
            <a:pPr marL="0" indent="0" algn="ctr">
              <a:buNone/>
            </a:pPr>
            <a:r>
              <a:rPr lang="en-US" sz="1350" b="1" dirty="0">
                <a:solidFill>
                  <a:srgbClr val="1B2A4A"/>
                </a:solidFill>
                <a:latin typeface="Cambria" pitchFamily="34" charset="0"/>
                <a:ea typeface="Cambria" pitchFamily="34" charset="-122"/>
                <a:cs typeface="Cambria" pitchFamily="34" charset="-120"/>
              </a:rPr>
              <a:t>The Source</a:t>
            </a:r>
            <a:endParaRPr lang="en-US" sz="1350" dirty="0"/>
          </a:p>
        </p:txBody>
      </p:sp>
      <p:sp>
        <p:nvSpPr>
          <p:cNvPr id="24" name="Text 18"/>
          <p:cNvSpPr/>
          <p:nvPr/>
        </p:nvSpPr>
        <p:spPr>
          <a:xfrm>
            <a:off x="7737021" y="4526555"/>
            <a:ext cx="2148840" cy="960120"/>
          </a:xfrm>
          <a:prstGeom prst="rect">
            <a:avLst/>
          </a:prstGeom>
          <a:noFill/>
          <a:ln/>
        </p:spPr>
        <p:txBody>
          <a:bodyPr wrap="square" rtlCol="0" anchor="ctr"/>
          <a:lstStyle/>
          <a:p>
            <a:pPr marL="0" indent="0" algn="ctr">
              <a:lnSpc>
                <a:spcPct val="105000"/>
              </a:lnSpc>
              <a:buNone/>
            </a:pPr>
            <a:r>
              <a:rPr lang="en-US" sz="1050" dirty="0">
                <a:solidFill>
                  <a:srgbClr val="3A3A3A"/>
                </a:solidFill>
                <a:latin typeface="Calibri" pitchFamily="34" charset="0"/>
                <a:ea typeface="Calibri" pitchFamily="34" charset="-122"/>
                <a:cs typeface="Calibri" pitchFamily="34" charset="-120"/>
              </a:rPr>
              <a:t>Traced to E. coli on a commercial pig farm using agricultural growth promoters.</a:t>
            </a:r>
            <a:endParaRPr lang="en-US" sz="1050" dirty="0"/>
          </a:p>
        </p:txBody>
      </p:sp>
      <p:sp>
        <p:nvSpPr>
          <p:cNvPr id="25" name="Shape 19"/>
          <p:cNvSpPr/>
          <p:nvPr/>
        </p:nvSpPr>
        <p:spPr>
          <a:xfrm>
            <a:off x="11036808" y="3831336"/>
            <a:ext cx="658368" cy="658368"/>
          </a:xfrm>
          <a:prstGeom prst="ellipse">
            <a:avLst/>
          </a:prstGeom>
          <a:solidFill>
            <a:srgbClr val="F2F2F2"/>
          </a:solidFill>
          <a:ln/>
          <a:effectLst>
            <a:outerShdw blurRad="76200" dist="25400" dir="5400000" algn="bl" rotWithShape="0">
              <a:srgbClr val="000000">
                <a:alpha val="25000"/>
              </a:srgbClr>
            </a:outerShdw>
          </a:effectLst>
        </p:spPr>
      </p:sp>
      <p:pic>
        <p:nvPicPr>
          <p:cNvPr id="26" name="Image 4" descr="/home/claude/amr_deck/icons/biohazard_crimson.png"/>
          <p:cNvPicPr>
            <a:picLocks noChangeAspect="1"/>
          </p:cNvPicPr>
          <p:nvPr/>
        </p:nvPicPr>
        <p:blipFill>
          <a:blip r:embed="rId7"/>
          <a:stretch>
            <a:fillRect/>
          </a:stretch>
        </p:blipFill>
        <p:spPr>
          <a:xfrm>
            <a:off x="11194816" y="3989344"/>
            <a:ext cx="342351" cy="342351"/>
          </a:xfrm>
          <a:prstGeom prst="rect">
            <a:avLst/>
          </a:prstGeom>
        </p:spPr>
      </p:pic>
      <p:sp>
        <p:nvSpPr>
          <p:cNvPr id="27" name="Shape 20"/>
          <p:cNvSpPr/>
          <p:nvPr/>
        </p:nvSpPr>
        <p:spPr>
          <a:xfrm>
            <a:off x="11311128" y="4105656"/>
            <a:ext cx="109728" cy="109728"/>
          </a:xfrm>
          <a:prstGeom prst="ellipse">
            <a:avLst/>
          </a:prstGeom>
          <a:solidFill>
            <a:srgbClr val="C81D3A"/>
          </a:solidFill>
          <a:ln/>
        </p:spPr>
      </p:sp>
      <p:sp>
        <p:nvSpPr>
          <p:cNvPr id="28" name="Text 21"/>
          <p:cNvSpPr/>
          <p:nvPr/>
        </p:nvSpPr>
        <p:spPr>
          <a:xfrm>
            <a:off x="10194146" y="2612898"/>
            <a:ext cx="2148840" cy="502920"/>
          </a:xfrm>
          <a:prstGeom prst="rect">
            <a:avLst/>
          </a:prstGeom>
          <a:noFill/>
          <a:ln/>
        </p:spPr>
        <p:txBody>
          <a:bodyPr wrap="square" rtlCol="0" anchor="b"/>
          <a:lstStyle/>
          <a:p>
            <a:pPr marL="0" indent="0" algn="ctr">
              <a:buNone/>
            </a:pPr>
            <a:r>
              <a:rPr lang="en-US" sz="1350" b="1" dirty="0">
                <a:solidFill>
                  <a:srgbClr val="1B2A4A"/>
                </a:solidFill>
                <a:latin typeface="Cambria" pitchFamily="34" charset="0"/>
                <a:ea typeface="Cambria" pitchFamily="34" charset="-122"/>
                <a:cs typeface="Cambria" pitchFamily="34" charset="-120"/>
              </a:rPr>
              <a:t>The Breakthrough</a:t>
            </a:r>
            <a:endParaRPr lang="en-US" sz="1350" dirty="0"/>
          </a:p>
        </p:txBody>
      </p:sp>
      <p:sp>
        <p:nvSpPr>
          <p:cNvPr id="29" name="Text 22"/>
          <p:cNvSpPr/>
          <p:nvPr/>
        </p:nvSpPr>
        <p:spPr>
          <a:xfrm>
            <a:off x="10152072" y="2878618"/>
            <a:ext cx="2148840" cy="960120"/>
          </a:xfrm>
          <a:prstGeom prst="rect">
            <a:avLst/>
          </a:prstGeom>
          <a:noFill/>
          <a:ln/>
        </p:spPr>
        <p:txBody>
          <a:bodyPr wrap="square" rtlCol="0" anchor="ctr"/>
          <a:lstStyle/>
          <a:p>
            <a:pPr marL="0" indent="0" algn="ctr">
              <a:lnSpc>
                <a:spcPct val="105000"/>
              </a:lnSpc>
              <a:buNone/>
            </a:pPr>
            <a:r>
              <a:rPr lang="en-US" sz="1050" dirty="0">
                <a:solidFill>
                  <a:srgbClr val="3A3A3A"/>
                </a:solidFill>
                <a:latin typeface="Calibri" pitchFamily="34" charset="0"/>
                <a:ea typeface="Calibri" pitchFamily="34" charset="-122"/>
                <a:cs typeface="Calibri" pitchFamily="34" charset="-120"/>
              </a:rPr>
              <a:t>First proven case of plasmid-mediated, highly mobile resistance to colistin.</a:t>
            </a:r>
            <a:endParaRPr lang="en-US" sz="1050" dirty="0"/>
          </a:p>
        </p:txBody>
      </p:sp>
      <p:sp>
        <p:nvSpPr>
          <p:cNvPr id="30" name="Text 23"/>
          <p:cNvSpPr/>
          <p:nvPr/>
        </p:nvSpPr>
        <p:spPr>
          <a:xfrm>
            <a:off x="457200" y="6473952"/>
            <a:ext cx="7315200" cy="274320"/>
          </a:xfrm>
          <a:prstGeom prst="rect">
            <a:avLst/>
          </a:prstGeom>
          <a:noFill/>
          <a:ln/>
        </p:spPr>
        <p:txBody>
          <a:bodyPr wrap="square" rtlCol="0" anchor="ctr"/>
          <a:lstStyle/>
          <a:p>
            <a:pPr marL="0" indent="0" algn="l">
              <a:buNone/>
            </a:pPr>
            <a:r>
              <a:rPr lang="en-US" sz="1000" dirty="0">
                <a:solidFill>
                  <a:srgbClr val="6B7280"/>
                </a:solidFill>
                <a:latin typeface="Calibri" pitchFamily="34" charset="0"/>
                <a:ea typeface="Calibri" pitchFamily="34" charset="-122"/>
                <a:cs typeface="Calibri" pitchFamily="34" charset="-120"/>
              </a:rPr>
              <a:t>The AMR Crisis in India</a:t>
            </a:r>
            <a:endParaRPr lang="en-US" sz="1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lIns="0" tIns="0" rIns="0" bIns="0" rtlCol="0" anchor="ctr"/>
          <a:lstStyle/>
          <a:p>
            <a:pPr marL="0" indent="0">
              <a:buNone/>
            </a:pPr>
            <a:r>
              <a:rPr lang="en-US" sz="3200" b="1" dirty="0">
                <a:latin typeface="Cambria" pitchFamily="34" charset="0"/>
                <a:ea typeface="Cambria" pitchFamily="34" charset="-122"/>
                <a:cs typeface="Cambria" pitchFamily="34" charset="-120"/>
              </a:rPr>
              <a:t>Global AMR Policy Trajectory</a:t>
            </a:r>
            <a:endParaRPr lang="en-US" sz="3200" dirty="0"/>
          </a:p>
        </p:txBody>
      </p:sp>
      <p:sp>
        <p:nvSpPr>
          <p:cNvPr id="3" name="Text 1"/>
          <p:cNvSpPr/>
          <p:nvPr/>
        </p:nvSpPr>
        <p:spPr>
          <a:xfrm>
            <a:off x="457200" y="960120"/>
            <a:ext cx="11247120" cy="365760"/>
          </a:xfrm>
          <a:prstGeom prst="rect">
            <a:avLst/>
          </a:prstGeom>
          <a:noFill/>
          <a:ln/>
        </p:spPr>
        <p:txBody>
          <a:bodyPr wrap="square" lIns="0" tIns="0" rIns="0" bIns="0" rtlCol="0" anchor="ctr"/>
          <a:lstStyle/>
          <a:p>
            <a:pPr marL="0" indent="0">
              <a:buNone/>
            </a:pPr>
            <a:r>
              <a:rPr lang="en-US" sz="1400" b="1" i="1" dirty="0">
                <a:latin typeface="Calibri" pitchFamily="34" charset="0"/>
                <a:ea typeface="Calibri" pitchFamily="34" charset="-122"/>
                <a:cs typeface="Calibri" pitchFamily="34" charset="-120"/>
              </a:rPr>
              <a:t>From resolution to results: the roadmap governments committed to</a:t>
            </a:r>
            <a:endParaRPr lang="en-US" sz="1400" b="1" dirty="0"/>
          </a:p>
        </p:txBody>
      </p:sp>
      <p:sp>
        <p:nvSpPr>
          <p:cNvPr id="4" name="Shape 2"/>
          <p:cNvSpPr/>
          <p:nvPr/>
        </p:nvSpPr>
        <p:spPr>
          <a:xfrm>
            <a:off x="822960" y="2331720"/>
            <a:ext cx="10515600" cy="0"/>
          </a:xfrm>
          <a:prstGeom prst="line">
            <a:avLst/>
          </a:prstGeom>
          <a:noFill/>
          <a:ln w="25400">
            <a:solidFill>
              <a:srgbClr val="00A896"/>
            </a:solidFill>
            <a:prstDash val="solid"/>
          </a:ln>
        </p:spPr>
      </p:sp>
      <p:sp>
        <p:nvSpPr>
          <p:cNvPr id="5" name="Shape 3"/>
          <p:cNvSpPr/>
          <p:nvPr/>
        </p:nvSpPr>
        <p:spPr>
          <a:xfrm>
            <a:off x="722376" y="2231136"/>
            <a:ext cx="201168" cy="201168"/>
          </a:xfrm>
          <a:prstGeom prst="ellipse">
            <a:avLst/>
          </a:prstGeom>
          <a:solidFill>
            <a:srgbClr val="02C39A"/>
          </a:solidFill>
          <a:ln w="25400">
            <a:solidFill>
              <a:srgbClr val="0A3D3F"/>
            </a:solidFill>
            <a:prstDash val="solid"/>
          </a:ln>
        </p:spPr>
      </p:sp>
      <p:sp>
        <p:nvSpPr>
          <p:cNvPr id="6" name="Text 4"/>
          <p:cNvSpPr/>
          <p:nvPr/>
        </p:nvSpPr>
        <p:spPr>
          <a:xfrm>
            <a:off x="0" y="1764792"/>
            <a:ext cx="1645920" cy="320040"/>
          </a:xfrm>
          <a:prstGeom prst="rect">
            <a:avLst/>
          </a:prstGeom>
          <a:noFill/>
          <a:ln/>
        </p:spPr>
        <p:txBody>
          <a:bodyPr wrap="square" lIns="0" tIns="0" rIns="0" bIns="0" rtlCol="0" anchor="ctr"/>
          <a:lstStyle/>
          <a:p>
            <a:pPr marL="0" indent="0" algn="ctr">
              <a:buNone/>
            </a:pPr>
            <a:r>
              <a:rPr lang="en-US" sz="1400" b="1" dirty="0">
                <a:solidFill>
                  <a:srgbClr val="02C39A"/>
                </a:solidFill>
                <a:latin typeface="Calibri" pitchFamily="34" charset="0"/>
                <a:ea typeface="Calibri" pitchFamily="34" charset="-122"/>
                <a:cs typeface="Calibri" pitchFamily="34" charset="-120"/>
              </a:rPr>
              <a:t>2024</a:t>
            </a:r>
            <a:endParaRPr lang="en-US" sz="1400" dirty="0"/>
          </a:p>
        </p:txBody>
      </p:sp>
      <p:sp>
        <p:nvSpPr>
          <p:cNvPr id="7" name="Text 5"/>
          <p:cNvSpPr/>
          <p:nvPr/>
        </p:nvSpPr>
        <p:spPr>
          <a:xfrm>
            <a:off x="0" y="2560320"/>
            <a:ext cx="1948543" cy="1371600"/>
          </a:xfrm>
          <a:prstGeom prst="rect">
            <a:avLst/>
          </a:prstGeom>
          <a:noFill/>
          <a:ln/>
        </p:spPr>
        <p:txBody>
          <a:bodyPr wrap="square" lIns="0" tIns="0" rIns="0" bIns="0" rtlCol="0" anchor="t"/>
          <a:lstStyle/>
          <a:p>
            <a:pPr marL="0" indent="0" algn="ctr">
              <a:buNone/>
            </a:pPr>
            <a:r>
              <a:rPr lang="en-US" sz="1250" b="1" dirty="0">
                <a:latin typeface="Calibri" pitchFamily="34" charset="0"/>
                <a:ea typeface="Calibri" pitchFamily="34" charset="-122"/>
                <a:cs typeface="Calibri" pitchFamily="34" charset="-120"/>
              </a:rPr>
              <a:t>WHA77.6
</a:t>
            </a:r>
            <a:endParaRPr lang="en-US" sz="1250" dirty="0"/>
          </a:p>
          <a:p>
            <a:pPr marL="0" indent="0" algn="ctr">
              <a:buNone/>
            </a:pPr>
            <a:r>
              <a:rPr lang="en-US" sz="1000" dirty="0">
                <a:latin typeface="Calibri" pitchFamily="34" charset="0"/>
                <a:ea typeface="Calibri" pitchFamily="34" charset="-122"/>
                <a:cs typeface="Calibri" pitchFamily="34" charset="-120"/>
              </a:rPr>
              <a:t>WHO resolution sets strategic &amp; operational AMR priorities (2025–35)</a:t>
            </a:r>
            <a:endParaRPr lang="en-US" sz="1250" dirty="0"/>
          </a:p>
        </p:txBody>
      </p:sp>
      <p:sp>
        <p:nvSpPr>
          <p:cNvPr id="8" name="Shape 6"/>
          <p:cNvSpPr/>
          <p:nvPr/>
        </p:nvSpPr>
        <p:spPr>
          <a:xfrm>
            <a:off x="4227576" y="2231136"/>
            <a:ext cx="201168" cy="201168"/>
          </a:xfrm>
          <a:prstGeom prst="ellipse">
            <a:avLst/>
          </a:prstGeom>
          <a:solidFill>
            <a:srgbClr val="02C39A"/>
          </a:solidFill>
          <a:ln w="25400">
            <a:solidFill>
              <a:srgbClr val="0A3D3F"/>
            </a:solidFill>
            <a:prstDash val="solid"/>
          </a:ln>
        </p:spPr>
      </p:sp>
      <p:sp>
        <p:nvSpPr>
          <p:cNvPr id="9" name="Text 7"/>
          <p:cNvSpPr/>
          <p:nvPr/>
        </p:nvSpPr>
        <p:spPr>
          <a:xfrm>
            <a:off x="3505200" y="1764792"/>
            <a:ext cx="1645920" cy="320040"/>
          </a:xfrm>
          <a:prstGeom prst="rect">
            <a:avLst/>
          </a:prstGeom>
          <a:noFill/>
          <a:ln/>
        </p:spPr>
        <p:txBody>
          <a:bodyPr wrap="square" lIns="0" tIns="0" rIns="0" bIns="0" rtlCol="0" anchor="ctr"/>
          <a:lstStyle/>
          <a:p>
            <a:pPr marL="0" indent="0" algn="ctr">
              <a:buNone/>
            </a:pPr>
            <a:r>
              <a:rPr lang="en-US" sz="1400" b="1" dirty="0">
                <a:solidFill>
                  <a:srgbClr val="02C39A"/>
                </a:solidFill>
                <a:latin typeface="Calibri" pitchFamily="34" charset="0"/>
                <a:ea typeface="Calibri" pitchFamily="34" charset="-122"/>
                <a:cs typeface="Calibri" pitchFamily="34" charset="-120"/>
              </a:rPr>
              <a:t>2024</a:t>
            </a:r>
            <a:endParaRPr lang="en-US" sz="1400" dirty="0"/>
          </a:p>
        </p:txBody>
      </p:sp>
      <p:sp>
        <p:nvSpPr>
          <p:cNvPr id="10" name="Text 8"/>
          <p:cNvSpPr/>
          <p:nvPr/>
        </p:nvSpPr>
        <p:spPr>
          <a:xfrm>
            <a:off x="3093720" y="2514600"/>
            <a:ext cx="2468880" cy="1371600"/>
          </a:xfrm>
          <a:prstGeom prst="rect">
            <a:avLst/>
          </a:prstGeom>
          <a:noFill/>
          <a:ln/>
        </p:spPr>
        <p:txBody>
          <a:bodyPr wrap="square" lIns="0" tIns="0" rIns="0" bIns="0" rtlCol="0" anchor="t"/>
          <a:lstStyle/>
          <a:p>
            <a:pPr marL="0" indent="0" algn="ctr">
              <a:buNone/>
            </a:pPr>
            <a:r>
              <a:rPr lang="en-US" sz="1250" b="1" dirty="0">
                <a:latin typeface="Calibri" pitchFamily="34" charset="0"/>
                <a:ea typeface="Calibri" pitchFamily="34" charset="-122"/>
                <a:cs typeface="Calibri" pitchFamily="34" charset="-120"/>
              </a:rPr>
              <a:t>UNGA79 Declaration
</a:t>
            </a:r>
            <a:endParaRPr lang="en-US" sz="1250" dirty="0"/>
          </a:p>
          <a:p>
            <a:pPr marL="0" indent="0" algn="ctr">
              <a:buNone/>
            </a:pPr>
            <a:r>
              <a:rPr lang="en-US" sz="1000" dirty="0">
                <a:latin typeface="Calibri" pitchFamily="34" charset="0"/>
                <a:ea typeface="Calibri" pitchFamily="34" charset="-122"/>
                <a:cs typeface="Calibri" pitchFamily="34" charset="-120"/>
              </a:rPr>
              <a:t>Political declaration adopted at UN High-Level Meeting, Sept 26</a:t>
            </a:r>
            <a:endParaRPr lang="en-US" sz="1250" dirty="0"/>
          </a:p>
        </p:txBody>
      </p:sp>
      <p:sp>
        <p:nvSpPr>
          <p:cNvPr id="11" name="Shape 9"/>
          <p:cNvSpPr/>
          <p:nvPr/>
        </p:nvSpPr>
        <p:spPr>
          <a:xfrm>
            <a:off x="7732776" y="2231136"/>
            <a:ext cx="201168" cy="201168"/>
          </a:xfrm>
          <a:prstGeom prst="ellipse">
            <a:avLst/>
          </a:prstGeom>
          <a:solidFill>
            <a:srgbClr val="02C39A"/>
          </a:solidFill>
          <a:ln w="25400">
            <a:solidFill>
              <a:srgbClr val="0A3D3F"/>
            </a:solidFill>
            <a:prstDash val="solid"/>
          </a:ln>
        </p:spPr>
      </p:sp>
      <p:sp>
        <p:nvSpPr>
          <p:cNvPr id="12" name="Text 10"/>
          <p:cNvSpPr/>
          <p:nvPr/>
        </p:nvSpPr>
        <p:spPr>
          <a:xfrm>
            <a:off x="7010400" y="1764792"/>
            <a:ext cx="1645920" cy="320040"/>
          </a:xfrm>
          <a:prstGeom prst="rect">
            <a:avLst/>
          </a:prstGeom>
          <a:noFill/>
          <a:ln/>
        </p:spPr>
        <p:txBody>
          <a:bodyPr wrap="square" lIns="0" tIns="0" rIns="0" bIns="0" rtlCol="0" anchor="ctr"/>
          <a:lstStyle/>
          <a:p>
            <a:pPr marL="0" indent="0" algn="ctr">
              <a:buNone/>
            </a:pPr>
            <a:r>
              <a:rPr lang="en-US" sz="1400" b="1" dirty="0">
                <a:solidFill>
                  <a:srgbClr val="02C39A"/>
                </a:solidFill>
                <a:latin typeface="Calibri" pitchFamily="34" charset="0"/>
                <a:ea typeface="Calibri" pitchFamily="34" charset="-122"/>
                <a:cs typeface="Calibri" pitchFamily="34" charset="-120"/>
              </a:rPr>
              <a:t>2026</a:t>
            </a:r>
            <a:endParaRPr lang="en-US" sz="1400" dirty="0"/>
          </a:p>
        </p:txBody>
      </p:sp>
      <p:sp>
        <p:nvSpPr>
          <p:cNvPr id="13" name="Text 11"/>
          <p:cNvSpPr/>
          <p:nvPr/>
        </p:nvSpPr>
        <p:spPr>
          <a:xfrm>
            <a:off x="6598920" y="2514600"/>
            <a:ext cx="2468880" cy="1371600"/>
          </a:xfrm>
          <a:prstGeom prst="rect">
            <a:avLst/>
          </a:prstGeom>
          <a:noFill/>
          <a:ln/>
        </p:spPr>
        <p:txBody>
          <a:bodyPr wrap="square" lIns="0" tIns="0" rIns="0" bIns="0" rtlCol="0" anchor="t"/>
          <a:lstStyle/>
          <a:p>
            <a:pPr marL="0" indent="0" algn="ctr">
              <a:buNone/>
            </a:pPr>
            <a:r>
              <a:rPr lang="en-US" sz="1250" b="1" dirty="0">
                <a:latin typeface="Calibri" pitchFamily="34" charset="0"/>
                <a:ea typeface="Calibri" pitchFamily="34" charset="-122"/>
                <a:cs typeface="Calibri" pitchFamily="34" charset="-120"/>
              </a:rPr>
              <a:t>GAP 2.0
</a:t>
            </a:r>
            <a:endParaRPr lang="en-US" sz="1250" dirty="0"/>
          </a:p>
          <a:p>
            <a:pPr marL="0" indent="0" algn="ctr">
              <a:buNone/>
            </a:pPr>
            <a:r>
              <a:rPr lang="en-US" sz="1000" dirty="0">
                <a:latin typeface="Calibri" pitchFamily="34" charset="0"/>
                <a:ea typeface="Calibri" pitchFamily="34" charset="-122"/>
                <a:cs typeface="Calibri" pitchFamily="34" charset="-120"/>
              </a:rPr>
              <a:t>Quadripartite (WHO/FAO/UNEP/WOAH) updates Global Action Plan, One Health-aligned</a:t>
            </a:r>
            <a:endParaRPr lang="en-US" sz="1250" dirty="0"/>
          </a:p>
        </p:txBody>
      </p:sp>
      <p:sp>
        <p:nvSpPr>
          <p:cNvPr id="14" name="Shape 12"/>
          <p:cNvSpPr/>
          <p:nvPr/>
        </p:nvSpPr>
        <p:spPr>
          <a:xfrm>
            <a:off x="11237976" y="2231136"/>
            <a:ext cx="201168" cy="201168"/>
          </a:xfrm>
          <a:prstGeom prst="ellipse">
            <a:avLst/>
          </a:prstGeom>
          <a:solidFill>
            <a:srgbClr val="02C39A"/>
          </a:solidFill>
          <a:ln w="25400">
            <a:solidFill>
              <a:srgbClr val="0A3D3F"/>
            </a:solidFill>
            <a:prstDash val="solid"/>
          </a:ln>
        </p:spPr>
      </p:sp>
      <p:sp>
        <p:nvSpPr>
          <p:cNvPr id="15" name="Text 13"/>
          <p:cNvSpPr/>
          <p:nvPr/>
        </p:nvSpPr>
        <p:spPr>
          <a:xfrm>
            <a:off x="10515600" y="1764792"/>
            <a:ext cx="1645920" cy="320040"/>
          </a:xfrm>
          <a:prstGeom prst="rect">
            <a:avLst/>
          </a:prstGeom>
          <a:noFill/>
          <a:ln/>
        </p:spPr>
        <p:txBody>
          <a:bodyPr wrap="square" lIns="0" tIns="0" rIns="0" bIns="0" rtlCol="0" anchor="ctr"/>
          <a:lstStyle/>
          <a:p>
            <a:pPr marL="0" indent="0" algn="ctr">
              <a:buNone/>
            </a:pPr>
            <a:r>
              <a:rPr lang="en-US" sz="1400" b="1" dirty="0">
                <a:solidFill>
                  <a:srgbClr val="02C39A"/>
                </a:solidFill>
                <a:latin typeface="Calibri" pitchFamily="34" charset="0"/>
                <a:ea typeface="Calibri" pitchFamily="34" charset="-122"/>
                <a:cs typeface="Calibri" pitchFamily="34" charset="-120"/>
              </a:rPr>
              <a:t>2030</a:t>
            </a:r>
            <a:endParaRPr lang="en-US" sz="1400" dirty="0"/>
          </a:p>
        </p:txBody>
      </p:sp>
      <p:sp>
        <p:nvSpPr>
          <p:cNvPr id="16" name="Text 14"/>
          <p:cNvSpPr/>
          <p:nvPr/>
        </p:nvSpPr>
        <p:spPr>
          <a:xfrm>
            <a:off x="10279815" y="2532888"/>
            <a:ext cx="1916321" cy="1371600"/>
          </a:xfrm>
          <a:prstGeom prst="rect">
            <a:avLst/>
          </a:prstGeom>
          <a:noFill/>
          <a:ln/>
        </p:spPr>
        <p:txBody>
          <a:bodyPr wrap="square" lIns="0" tIns="0" rIns="0" bIns="0" rtlCol="0" anchor="t"/>
          <a:lstStyle/>
          <a:p>
            <a:pPr marL="0" indent="0" algn="ctr">
              <a:buNone/>
            </a:pPr>
            <a:r>
              <a:rPr lang="en-US" sz="1250" b="1" dirty="0">
                <a:latin typeface="Calibri" pitchFamily="34" charset="0"/>
                <a:ea typeface="Calibri" pitchFamily="34" charset="-122"/>
                <a:cs typeface="Calibri" pitchFamily="34" charset="-120"/>
              </a:rPr>
              <a:t>Targets Due
</a:t>
            </a:r>
            <a:endParaRPr lang="en-US" sz="1250" dirty="0"/>
          </a:p>
          <a:p>
            <a:pPr marL="0" indent="0" algn="ctr">
              <a:buNone/>
            </a:pPr>
            <a:r>
              <a:rPr lang="en-US" sz="1000" dirty="0">
                <a:latin typeface="Calibri" pitchFamily="34" charset="0"/>
                <a:ea typeface="Calibri" pitchFamily="34" charset="-122"/>
                <a:cs typeface="Calibri" pitchFamily="34" charset="-120"/>
              </a:rPr>
              <a:t>Countries report against binding national commitments</a:t>
            </a:r>
            <a:endParaRPr lang="en-US" sz="1250" dirty="0"/>
          </a:p>
        </p:txBody>
      </p:sp>
      <p:sp>
        <p:nvSpPr>
          <p:cNvPr id="17" name="Shape 15"/>
          <p:cNvSpPr/>
          <p:nvPr/>
        </p:nvSpPr>
        <p:spPr>
          <a:xfrm>
            <a:off x="681228" y="4114794"/>
            <a:ext cx="2514600" cy="1737360"/>
          </a:xfrm>
          <a:prstGeom prst="roundRect">
            <a:avLst>
              <a:gd name="adj" fmla="val 5263"/>
            </a:avLst>
          </a:prstGeom>
          <a:solidFill>
            <a:srgbClr val="0F4A4C"/>
          </a:solidFill>
          <a:ln/>
          <a:effectLst>
            <a:outerShdw blurRad="101600" dist="38100" dir="5400000" algn="bl" rotWithShape="0">
              <a:srgbClr val="000000">
                <a:alpha val="35000"/>
              </a:srgbClr>
            </a:outerShdw>
          </a:effectLst>
        </p:spPr>
      </p:sp>
      <p:sp>
        <p:nvSpPr>
          <p:cNvPr id="18" name="Text 16"/>
          <p:cNvSpPr/>
          <p:nvPr/>
        </p:nvSpPr>
        <p:spPr>
          <a:xfrm>
            <a:off x="681228" y="4279386"/>
            <a:ext cx="2514600" cy="685800"/>
          </a:xfrm>
          <a:prstGeom prst="rect">
            <a:avLst/>
          </a:prstGeom>
          <a:noFill/>
          <a:ln/>
        </p:spPr>
        <p:txBody>
          <a:bodyPr wrap="square" lIns="0" tIns="0" rIns="0" bIns="0" rtlCol="0" anchor="ctr"/>
          <a:lstStyle/>
          <a:p>
            <a:pPr marL="0" indent="0" algn="ctr">
              <a:buNone/>
            </a:pPr>
            <a:r>
              <a:rPr lang="en-US" sz="3400" b="1" dirty="0">
                <a:solidFill>
                  <a:srgbClr val="02C39A"/>
                </a:solidFill>
                <a:latin typeface="Cambria" pitchFamily="34" charset="0"/>
                <a:ea typeface="Cambria" pitchFamily="34" charset="-122"/>
                <a:cs typeface="Cambria" pitchFamily="34" charset="-120"/>
              </a:rPr>
              <a:t>4.95M</a:t>
            </a:r>
            <a:endParaRPr lang="en-US" sz="3400" dirty="0"/>
          </a:p>
        </p:txBody>
      </p:sp>
      <p:sp>
        <p:nvSpPr>
          <p:cNvPr id="19" name="Text 17"/>
          <p:cNvSpPr/>
          <p:nvPr/>
        </p:nvSpPr>
        <p:spPr>
          <a:xfrm>
            <a:off x="818388" y="4983474"/>
            <a:ext cx="2240280" cy="77724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annual deaths</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associated with bacterial AMR</a:t>
            </a:r>
            <a:endParaRPr lang="en-US" sz="1050" dirty="0"/>
          </a:p>
        </p:txBody>
      </p:sp>
      <p:sp>
        <p:nvSpPr>
          <p:cNvPr id="20" name="Shape 18"/>
          <p:cNvSpPr/>
          <p:nvPr/>
        </p:nvSpPr>
        <p:spPr>
          <a:xfrm>
            <a:off x="3451860" y="4114794"/>
            <a:ext cx="2514600" cy="1737360"/>
          </a:xfrm>
          <a:prstGeom prst="roundRect">
            <a:avLst>
              <a:gd name="adj" fmla="val 5263"/>
            </a:avLst>
          </a:prstGeom>
          <a:solidFill>
            <a:srgbClr val="0F4A4C"/>
          </a:solidFill>
          <a:ln/>
          <a:effectLst>
            <a:outerShdw blurRad="101600" dist="38100" dir="5400000" algn="bl" rotWithShape="0">
              <a:srgbClr val="000000">
                <a:alpha val="35000"/>
              </a:srgbClr>
            </a:outerShdw>
          </a:effectLst>
        </p:spPr>
      </p:sp>
      <p:sp>
        <p:nvSpPr>
          <p:cNvPr id="21" name="Text 19"/>
          <p:cNvSpPr/>
          <p:nvPr/>
        </p:nvSpPr>
        <p:spPr>
          <a:xfrm>
            <a:off x="3451860" y="4279386"/>
            <a:ext cx="2514600" cy="685800"/>
          </a:xfrm>
          <a:prstGeom prst="rect">
            <a:avLst/>
          </a:prstGeom>
          <a:noFill/>
          <a:ln/>
        </p:spPr>
        <p:txBody>
          <a:bodyPr wrap="square" lIns="0" tIns="0" rIns="0" bIns="0" rtlCol="0" anchor="ctr"/>
          <a:lstStyle/>
          <a:p>
            <a:pPr marL="0" indent="0" algn="ctr">
              <a:buNone/>
            </a:pPr>
            <a:r>
              <a:rPr lang="en-US" sz="3400" b="1" dirty="0">
                <a:solidFill>
                  <a:srgbClr val="02C39A"/>
                </a:solidFill>
                <a:latin typeface="Cambria" pitchFamily="34" charset="0"/>
                <a:ea typeface="Cambria" pitchFamily="34" charset="-122"/>
                <a:cs typeface="Cambria" pitchFamily="34" charset="-120"/>
              </a:rPr>
              <a:t>10%</a:t>
            </a:r>
            <a:endParaRPr lang="en-US" sz="3400" dirty="0"/>
          </a:p>
        </p:txBody>
      </p:sp>
      <p:sp>
        <p:nvSpPr>
          <p:cNvPr id="22" name="Text 20"/>
          <p:cNvSpPr/>
          <p:nvPr/>
        </p:nvSpPr>
        <p:spPr>
          <a:xfrm>
            <a:off x="3589020" y="4983474"/>
            <a:ext cx="2240280" cy="77724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target reduction in AMR deaths</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by 2030</a:t>
            </a:r>
            <a:endParaRPr lang="en-US" sz="1050" dirty="0"/>
          </a:p>
        </p:txBody>
      </p:sp>
      <p:sp>
        <p:nvSpPr>
          <p:cNvPr id="23" name="Shape 21"/>
          <p:cNvSpPr/>
          <p:nvPr/>
        </p:nvSpPr>
        <p:spPr>
          <a:xfrm>
            <a:off x="6222492" y="4114794"/>
            <a:ext cx="2514600" cy="1737360"/>
          </a:xfrm>
          <a:prstGeom prst="roundRect">
            <a:avLst>
              <a:gd name="adj" fmla="val 5263"/>
            </a:avLst>
          </a:prstGeom>
          <a:solidFill>
            <a:srgbClr val="0F4A4C"/>
          </a:solidFill>
          <a:ln/>
          <a:effectLst>
            <a:outerShdw blurRad="101600" dist="38100" dir="5400000" algn="bl" rotWithShape="0">
              <a:srgbClr val="000000">
                <a:alpha val="35000"/>
              </a:srgbClr>
            </a:outerShdw>
          </a:effectLst>
        </p:spPr>
      </p:sp>
      <p:sp>
        <p:nvSpPr>
          <p:cNvPr id="24" name="Text 22"/>
          <p:cNvSpPr/>
          <p:nvPr/>
        </p:nvSpPr>
        <p:spPr>
          <a:xfrm>
            <a:off x="6222492" y="4279386"/>
            <a:ext cx="2514600" cy="685800"/>
          </a:xfrm>
          <a:prstGeom prst="rect">
            <a:avLst/>
          </a:prstGeom>
          <a:noFill/>
          <a:ln/>
        </p:spPr>
        <p:txBody>
          <a:bodyPr wrap="square" lIns="0" tIns="0" rIns="0" bIns="0" rtlCol="0" anchor="ctr"/>
          <a:lstStyle/>
          <a:p>
            <a:pPr marL="0" indent="0" algn="ctr">
              <a:buNone/>
            </a:pPr>
            <a:r>
              <a:rPr lang="en-US" sz="3400" b="1" dirty="0">
                <a:solidFill>
                  <a:srgbClr val="02C39A"/>
                </a:solidFill>
                <a:latin typeface="Cambria" pitchFamily="34" charset="0"/>
                <a:ea typeface="Cambria" pitchFamily="34" charset="-122"/>
                <a:cs typeface="Cambria" pitchFamily="34" charset="-120"/>
              </a:rPr>
              <a:t>60%</a:t>
            </a:r>
            <a:endParaRPr lang="en-US" sz="3400" dirty="0"/>
          </a:p>
        </p:txBody>
      </p:sp>
      <p:sp>
        <p:nvSpPr>
          <p:cNvPr id="25" name="Text 23"/>
          <p:cNvSpPr/>
          <p:nvPr/>
        </p:nvSpPr>
        <p:spPr>
          <a:xfrm>
            <a:off x="6359652" y="4983474"/>
            <a:ext cx="2240280" cy="77724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of countries with funded</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national action plans by 2030</a:t>
            </a:r>
            <a:endParaRPr lang="en-US" sz="1050" dirty="0"/>
          </a:p>
        </p:txBody>
      </p:sp>
      <p:sp>
        <p:nvSpPr>
          <p:cNvPr id="26" name="Shape 24"/>
          <p:cNvSpPr/>
          <p:nvPr/>
        </p:nvSpPr>
        <p:spPr>
          <a:xfrm>
            <a:off x="8993124" y="4114794"/>
            <a:ext cx="2514600" cy="1737360"/>
          </a:xfrm>
          <a:prstGeom prst="roundRect">
            <a:avLst>
              <a:gd name="adj" fmla="val 5263"/>
            </a:avLst>
          </a:prstGeom>
          <a:solidFill>
            <a:srgbClr val="0F4A4C"/>
          </a:solidFill>
          <a:ln/>
          <a:effectLst>
            <a:outerShdw blurRad="101600" dist="38100" dir="5400000" algn="bl" rotWithShape="0">
              <a:srgbClr val="000000">
                <a:alpha val="35000"/>
              </a:srgbClr>
            </a:outerShdw>
          </a:effectLst>
        </p:spPr>
      </p:sp>
      <p:sp>
        <p:nvSpPr>
          <p:cNvPr id="27" name="Text 25"/>
          <p:cNvSpPr/>
          <p:nvPr/>
        </p:nvSpPr>
        <p:spPr>
          <a:xfrm>
            <a:off x="8993124" y="4279386"/>
            <a:ext cx="2514600" cy="685800"/>
          </a:xfrm>
          <a:prstGeom prst="rect">
            <a:avLst/>
          </a:prstGeom>
          <a:noFill/>
          <a:ln/>
        </p:spPr>
        <p:txBody>
          <a:bodyPr wrap="square" lIns="0" tIns="0" rIns="0" bIns="0" rtlCol="0" anchor="ctr"/>
          <a:lstStyle/>
          <a:p>
            <a:pPr marL="0" indent="0" algn="ctr">
              <a:buNone/>
            </a:pPr>
            <a:r>
              <a:rPr lang="en-US" sz="3400" b="1" dirty="0">
                <a:solidFill>
                  <a:srgbClr val="02C39A"/>
                </a:solidFill>
                <a:latin typeface="Cambria" pitchFamily="34" charset="0"/>
                <a:ea typeface="Cambria" pitchFamily="34" charset="-122"/>
                <a:cs typeface="Cambria" pitchFamily="34" charset="-120"/>
              </a:rPr>
              <a:t>70%</a:t>
            </a:r>
            <a:endParaRPr lang="en-US" sz="3400" dirty="0"/>
          </a:p>
        </p:txBody>
      </p:sp>
      <p:sp>
        <p:nvSpPr>
          <p:cNvPr id="28" name="Text 26"/>
          <p:cNvSpPr/>
          <p:nvPr/>
        </p:nvSpPr>
        <p:spPr>
          <a:xfrm>
            <a:off x="9130284" y="4983474"/>
            <a:ext cx="2240280" cy="77724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of antibiotics used should be</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WHO Access-group by 2030</a:t>
            </a:r>
            <a:endParaRPr lang="en-US" sz="1050" dirty="0"/>
          </a:p>
        </p:txBody>
      </p:sp>
      <p:sp>
        <p:nvSpPr>
          <p:cNvPr id="29" name="Text 27"/>
          <p:cNvSpPr/>
          <p:nvPr/>
        </p:nvSpPr>
        <p:spPr>
          <a:xfrm>
            <a:off x="457200" y="6446520"/>
            <a:ext cx="11247120" cy="274320"/>
          </a:xfrm>
          <a:prstGeom prst="rect">
            <a:avLst/>
          </a:prstGeom>
          <a:noFill/>
          <a:ln/>
        </p:spPr>
        <p:txBody>
          <a:bodyPr wrap="square" lIns="0" tIns="0" rIns="0" bIns="0" rtlCol="0" anchor="ctr"/>
          <a:lstStyle/>
          <a:p>
            <a:pPr marL="0" indent="0">
              <a:buNone/>
            </a:pPr>
            <a:r>
              <a:rPr lang="en-US" sz="850" dirty="0">
                <a:latin typeface="Calibri" pitchFamily="34" charset="0"/>
                <a:ea typeface="Calibri" pitchFamily="34" charset="-122"/>
                <a:cs typeface="Calibri" pitchFamily="34" charset="-120"/>
              </a:rPr>
              <a:t>Source: UN Political Declaration on AMR, UNGA79 (Sept 2024); WHO/FAO/UNEP/WOAH Quadripartite</a:t>
            </a:r>
            <a:endParaRPr lang="en-US" sz="850" dirty="0"/>
          </a:p>
        </p:txBody>
      </p:sp>
    </p:spTree>
    <p:extLst>
      <p:ext uri="{BB962C8B-B14F-4D97-AF65-F5344CB8AC3E}">
        <p14:creationId xmlns:p14="http://schemas.microsoft.com/office/powerpoint/2010/main" val="3373518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B2C"/>
                </a:solidFill>
                <a:latin typeface="Cambria" pitchFamily="34" charset="0"/>
                <a:ea typeface="Cambria" pitchFamily="34" charset="-122"/>
                <a:cs typeface="Cambria" pitchFamily="34" charset="-120"/>
              </a:rPr>
              <a:t>Transmission Dynamics: A One Health Web</a:t>
            </a:r>
            <a:endParaRPr lang="en-US" sz="3000" dirty="0"/>
          </a:p>
        </p:txBody>
      </p:sp>
      <p:sp>
        <p:nvSpPr>
          <p:cNvPr id="3" name="Text 1"/>
          <p:cNvSpPr/>
          <p:nvPr/>
        </p:nvSpPr>
        <p:spPr>
          <a:xfrm>
            <a:off x="522514" y="800100"/>
            <a:ext cx="11247120" cy="365760"/>
          </a:xfrm>
          <a:prstGeom prst="rect">
            <a:avLst/>
          </a:prstGeom>
          <a:noFill/>
          <a:ln/>
        </p:spPr>
        <p:txBody>
          <a:bodyPr wrap="square" lIns="0" tIns="0" rIns="0" bIns="0" rtlCol="0" anchor="ctr"/>
          <a:lstStyle/>
          <a:p>
            <a:pPr marL="0" indent="0">
              <a:buNone/>
            </a:pPr>
            <a:r>
              <a:rPr lang="en-US" sz="1350" i="1" dirty="0">
                <a:solidFill>
                  <a:srgbClr val="028090"/>
                </a:solidFill>
                <a:latin typeface="Calibri" pitchFamily="34" charset="0"/>
                <a:ea typeface="Calibri" pitchFamily="34" charset="-122"/>
                <a:cs typeface="Calibri" pitchFamily="34" charset="-120"/>
              </a:rPr>
              <a:t>Resistant organisms move continuously between people, animals, and the environment</a:t>
            </a:r>
            <a:endParaRPr lang="en-US" sz="1350" dirty="0"/>
          </a:p>
        </p:txBody>
      </p:sp>
      <p:sp>
        <p:nvSpPr>
          <p:cNvPr id="4" name="Shape 2"/>
          <p:cNvSpPr/>
          <p:nvPr/>
        </p:nvSpPr>
        <p:spPr>
          <a:xfrm flipH="1">
            <a:off x="3291840" y="2081140"/>
            <a:ext cx="2788920" cy="2377440"/>
          </a:xfrm>
          <a:prstGeom prst="line">
            <a:avLst/>
          </a:prstGeom>
          <a:noFill/>
          <a:ln w="25400">
            <a:solidFill>
              <a:srgbClr val="B7CFCD"/>
            </a:solidFill>
            <a:prstDash val="dash"/>
          </a:ln>
        </p:spPr>
      </p:sp>
      <p:sp>
        <p:nvSpPr>
          <p:cNvPr id="5" name="Shape 3"/>
          <p:cNvSpPr/>
          <p:nvPr/>
        </p:nvSpPr>
        <p:spPr>
          <a:xfrm>
            <a:off x="6080760" y="2081140"/>
            <a:ext cx="2788920" cy="2377440"/>
          </a:xfrm>
          <a:prstGeom prst="line">
            <a:avLst/>
          </a:prstGeom>
          <a:noFill/>
          <a:ln w="25400">
            <a:solidFill>
              <a:srgbClr val="B7CFCD"/>
            </a:solidFill>
            <a:prstDash val="dash"/>
          </a:ln>
        </p:spPr>
      </p:sp>
      <p:sp>
        <p:nvSpPr>
          <p:cNvPr id="6" name="Shape 4"/>
          <p:cNvSpPr/>
          <p:nvPr/>
        </p:nvSpPr>
        <p:spPr>
          <a:xfrm>
            <a:off x="3291840" y="4458580"/>
            <a:ext cx="5577840" cy="0"/>
          </a:xfrm>
          <a:prstGeom prst="line">
            <a:avLst/>
          </a:prstGeom>
          <a:noFill/>
          <a:ln w="25400">
            <a:solidFill>
              <a:srgbClr val="B7CFCD"/>
            </a:solidFill>
            <a:prstDash val="dash"/>
          </a:ln>
        </p:spPr>
      </p:sp>
      <p:sp>
        <p:nvSpPr>
          <p:cNvPr id="7" name="Shape 5"/>
          <p:cNvSpPr/>
          <p:nvPr/>
        </p:nvSpPr>
        <p:spPr>
          <a:xfrm>
            <a:off x="5212080" y="1212460"/>
            <a:ext cx="1737360" cy="1737360"/>
          </a:xfrm>
          <a:prstGeom prst="ellipse">
            <a:avLst/>
          </a:prstGeom>
          <a:solidFill>
            <a:srgbClr val="028090"/>
          </a:solidFill>
          <a:ln w="38100">
            <a:solidFill>
              <a:srgbClr val="FFFFFF"/>
            </a:solidFill>
            <a:prstDash val="solid"/>
          </a:ln>
          <a:effectLst>
            <a:outerShdw blurRad="76200" dist="25400" dir="5400000" algn="bl" rotWithShape="0">
              <a:srgbClr val="000000">
                <a:alpha val="25000"/>
              </a:srgbClr>
            </a:outerShdw>
          </a:effectLst>
        </p:spPr>
      </p:sp>
      <p:sp>
        <p:nvSpPr>
          <p:cNvPr id="8" name="Text 6"/>
          <p:cNvSpPr/>
          <p:nvPr/>
        </p:nvSpPr>
        <p:spPr>
          <a:xfrm>
            <a:off x="4892040" y="1761100"/>
            <a:ext cx="23774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Human Health</a:t>
            </a:r>
            <a:endParaRPr lang="en-US" sz="1300" dirty="0"/>
          </a:p>
        </p:txBody>
      </p:sp>
      <p:sp>
        <p:nvSpPr>
          <p:cNvPr id="9" name="Text 7"/>
          <p:cNvSpPr/>
          <p:nvPr/>
        </p:nvSpPr>
        <p:spPr>
          <a:xfrm>
            <a:off x="4892040" y="2154292"/>
            <a:ext cx="2377440" cy="594360"/>
          </a:xfrm>
          <a:prstGeom prst="rect">
            <a:avLst/>
          </a:prstGeom>
          <a:noFill/>
          <a:ln/>
        </p:spPr>
        <p:txBody>
          <a:bodyPr wrap="square" lIns="0" tIns="0" rIns="0" bIns="0" rtlCol="0" anchor="t"/>
          <a:lstStyle/>
          <a:p>
            <a:pPr marL="0" indent="0" algn="ctr">
              <a:buNone/>
            </a:pPr>
            <a:r>
              <a:rPr lang="en-US" sz="900" dirty="0">
                <a:solidFill>
                  <a:srgbClr val="EAF6F5"/>
                </a:solidFill>
                <a:latin typeface="Calibri" pitchFamily="34" charset="0"/>
                <a:ea typeface="Calibri" pitchFamily="34" charset="-122"/>
                <a:cs typeface="Calibri" pitchFamily="34" charset="-120"/>
              </a:rPr>
              <a:t>Clinical use, hospitals,</a:t>
            </a:r>
            <a:endParaRPr lang="en-US" sz="900" dirty="0"/>
          </a:p>
          <a:p>
            <a:pPr marL="0" indent="0" algn="ctr">
              <a:buNone/>
            </a:pPr>
            <a:r>
              <a:rPr lang="en-US" sz="900" dirty="0">
                <a:solidFill>
                  <a:srgbClr val="EAF6F5"/>
                </a:solidFill>
                <a:latin typeface="Calibri" pitchFamily="34" charset="0"/>
                <a:ea typeface="Calibri" pitchFamily="34" charset="-122"/>
                <a:cs typeface="Calibri" pitchFamily="34" charset="-120"/>
              </a:rPr>
              <a:t>community infection</a:t>
            </a:r>
            <a:endParaRPr lang="en-US" sz="900" dirty="0"/>
          </a:p>
        </p:txBody>
      </p:sp>
      <p:sp>
        <p:nvSpPr>
          <p:cNvPr id="10" name="Shape 8"/>
          <p:cNvSpPr/>
          <p:nvPr/>
        </p:nvSpPr>
        <p:spPr>
          <a:xfrm>
            <a:off x="2423160" y="3589900"/>
            <a:ext cx="1737360" cy="1737360"/>
          </a:xfrm>
          <a:prstGeom prst="ellipse">
            <a:avLst/>
          </a:prstGeom>
          <a:solidFill>
            <a:srgbClr val="00A896"/>
          </a:solidFill>
          <a:ln w="38100">
            <a:solidFill>
              <a:srgbClr val="FFFFFF"/>
            </a:solidFill>
            <a:prstDash val="solid"/>
          </a:ln>
          <a:effectLst>
            <a:outerShdw blurRad="76200" dist="25400" dir="5400000" algn="bl" rotWithShape="0">
              <a:srgbClr val="000000">
                <a:alpha val="25000"/>
              </a:srgbClr>
            </a:outerShdw>
          </a:effectLst>
        </p:spPr>
      </p:sp>
      <p:sp>
        <p:nvSpPr>
          <p:cNvPr id="11" name="Text 9"/>
          <p:cNvSpPr/>
          <p:nvPr/>
        </p:nvSpPr>
        <p:spPr>
          <a:xfrm>
            <a:off x="2103120" y="4138540"/>
            <a:ext cx="23774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Animal &amp; Agriculture</a:t>
            </a:r>
            <a:endParaRPr lang="en-US" sz="1300" dirty="0"/>
          </a:p>
        </p:txBody>
      </p:sp>
      <p:sp>
        <p:nvSpPr>
          <p:cNvPr id="12" name="Text 10"/>
          <p:cNvSpPr/>
          <p:nvPr/>
        </p:nvSpPr>
        <p:spPr>
          <a:xfrm>
            <a:off x="2103120" y="4531732"/>
            <a:ext cx="2377440" cy="594360"/>
          </a:xfrm>
          <a:prstGeom prst="rect">
            <a:avLst/>
          </a:prstGeom>
          <a:noFill/>
          <a:ln/>
        </p:spPr>
        <p:txBody>
          <a:bodyPr wrap="square" lIns="0" tIns="0" rIns="0" bIns="0" rtlCol="0" anchor="t"/>
          <a:lstStyle/>
          <a:p>
            <a:pPr marL="0" indent="0" algn="ctr">
              <a:buNone/>
            </a:pPr>
            <a:r>
              <a:rPr lang="en-US" sz="900" dirty="0">
                <a:solidFill>
                  <a:srgbClr val="EAF6F5"/>
                </a:solidFill>
                <a:latin typeface="Calibri" pitchFamily="34" charset="0"/>
                <a:ea typeface="Calibri" pitchFamily="34" charset="-122"/>
                <a:cs typeface="Calibri" pitchFamily="34" charset="-120"/>
              </a:rPr>
              <a:t>Livestock, aquaculture,</a:t>
            </a:r>
            <a:endParaRPr lang="en-US" sz="900" dirty="0"/>
          </a:p>
          <a:p>
            <a:pPr marL="0" indent="0" algn="ctr">
              <a:buNone/>
            </a:pPr>
            <a:r>
              <a:rPr lang="en-US" sz="900" dirty="0">
                <a:solidFill>
                  <a:srgbClr val="EAF6F5"/>
                </a:solidFill>
                <a:latin typeface="Calibri" pitchFamily="34" charset="0"/>
                <a:ea typeface="Calibri" pitchFamily="34" charset="-122"/>
                <a:cs typeface="Calibri" pitchFamily="34" charset="-120"/>
              </a:rPr>
              <a:t>veterinary antimicrobial use</a:t>
            </a:r>
            <a:endParaRPr lang="en-US" sz="900" dirty="0"/>
          </a:p>
        </p:txBody>
      </p:sp>
      <p:sp>
        <p:nvSpPr>
          <p:cNvPr id="13" name="Shape 11"/>
          <p:cNvSpPr/>
          <p:nvPr/>
        </p:nvSpPr>
        <p:spPr>
          <a:xfrm>
            <a:off x="8001000" y="3589900"/>
            <a:ext cx="1737360" cy="1737360"/>
          </a:xfrm>
          <a:prstGeom prst="ellipse">
            <a:avLst/>
          </a:prstGeom>
          <a:solidFill>
            <a:srgbClr val="02C39A"/>
          </a:solidFill>
          <a:ln w="38100">
            <a:solidFill>
              <a:srgbClr val="FFFFFF"/>
            </a:solidFill>
            <a:prstDash val="solid"/>
          </a:ln>
          <a:effectLst>
            <a:outerShdw blurRad="76200" dist="25400" dir="5400000" algn="bl" rotWithShape="0">
              <a:srgbClr val="000000">
                <a:alpha val="25000"/>
              </a:srgbClr>
            </a:outerShdw>
          </a:effectLst>
        </p:spPr>
      </p:sp>
      <p:sp>
        <p:nvSpPr>
          <p:cNvPr id="14" name="Text 12"/>
          <p:cNvSpPr/>
          <p:nvPr/>
        </p:nvSpPr>
        <p:spPr>
          <a:xfrm>
            <a:off x="7680960" y="4138540"/>
            <a:ext cx="23774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Environment</a:t>
            </a:r>
            <a:endParaRPr lang="en-US" sz="1300" dirty="0"/>
          </a:p>
        </p:txBody>
      </p:sp>
      <p:sp>
        <p:nvSpPr>
          <p:cNvPr id="15" name="Text 13"/>
          <p:cNvSpPr/>
          <p:nvPr/>
        </p:nvSpPr>
        <p:spPr>
          <a:xfrm>
            <a:off x="7680960" y="4531732"/>
            <a:ext cx="2377440" cy="594360"/>
          </a:xfrm>
          <a:prstGeom prst="rect">
            <a:avLst/>
          </a:prstGeom>
          <a:noFill/>
          <a:ln/>
        </p:spPr>
        <p:txBody>
          <a:bodyPr wrap="square" lIns="0" tIns="0" rIns="0" bIns="0" rtlCol="0" anchor="t"/>
          <a:lstStyle/>
          <a:p>
            <a:pPr marL="0" indent="0" algn="ctr">
              <a:buNone/>
            </a:pPr>
            <a:r>
              <a:rPr lang="en-US" sz="900" dirty="0">
                <a:solidFill>
                  <a:srgbClr val="EAF6F5"/>
                </a:solidFill>
                <a:latin typeface="Calibri" pitchFamily="34" charset="0"/>
                <a:ea typeface="Calibri" pitchFamily="34" charset="-122"/>
                <a:cs typeface="Calibri" pitchFamily="34" charset="-120"/>
              </a:rPr>
              <a:t>Water, soil, waste &amp;</a:t>
            </a:r>
            <a:endParaRPr lang="en-US" sz="900" dirty="0"/>
          </a:p>
          <a:p>
            <a:pPr marL="0" indent="0" algn="ctr">
              <a:buNone/>
            </a:pPr>
            <a:r>
              <a:rPr lang="en-US" sz="900" dirty="0">
                <a:solidFill>
                  <a:srgbClr val="EAF6F5"/>
                </a:solidFill>
                <a:latin typeface="Calibri" pitchFamily="34" charset="0"/>
                <a:ea typeface="Calibri" pitchFamily="34" charset="-122"/>
                <a:cs typeface="Calibri" pitchFamily="34" charset="-120"/>
              </a:rPr>
              <a:t>sewage effluent</a:t>
            </a:r>
            <a:endParaRPr lang="en-US" sz="900" dirty="0"/>
          </a:p>
        </p:txBody>
      </p:sp>
      <p:sp>
        <p:nvSpPr>
          <p:cNvPr id="16" name="Shape 14"/>
          <p:cNvSpPr/>
          <p:nvPr/>
        </p:nvSpPr>
        <p:spPr>
          <a:xfrm>
            <a:off x="457200" y="5647514"/>
            <a:ext cx="11247120" cy="1051560"/>
          </a:xfrm>
          <a:prstGeom prst="roundRect">
            <a:avLst>
              <a:gd name="adj" fmla="val 6957"/>
            </a:avLst>
          </a:prstGeom>
          <a:solidFill>
            <a:srgbClr val="F2F8F7"/>
          </a:solidFill>
          <a:ln/>
        </p:spPr>
      </p:sp>
      <p:sp>
        <p:nvSpPr>
          <p:cNvPr id="17" name="Text 15"/>
          <p:cNvSpPr/>
          <p:nvPr/>
        </p:nvSpPr>
        <p:spPr>
          <a:xfrm>
            <a:off x="594360" y="5738954"/>
            <a:ext cx="2537460" cy="868680"/>
          </a:xfrm>
          <a:prstGeom prst="rect">
            <a:avLst/>
          </a:prstGeom>
          <a:noFill/>
          <a:ln/>
        </p:spPr>
        <p:txBody>
          <a:bodyPr wrap="square" lIns="0" tIns="0" rIns="0" bIns="0" rtlCol="0" anchor="t"/>
          <a:lstStyle/>
          <a:p>
            <a:pPr marL="0" indent="0">
              <a:buNone/>
            </a:pPr>
            <a:r>
              <a:rPr lang="en-US" sz="1150" b="1" dirty="0">
                <a:solidFill>
                  <a:srgbClr val="028090"/>
                </a:solidFill>
                <a:latin typeface="Calibri" pitchFamily="34" charset="0"/>
                <a:ea typeface="Calibri" pitchFamily="34" charset="-122"/>
                <a:cs typeface="Calibri" pitchFamily="34" charset="-120"/>
              </a:rPr>
              <a:t>Overuse &amp; misuse
</a:t>
            </a:r>
            <a:endParaRPr lang="en-US" sz="1150" dirty="0"/>
          </a:p>
          <a:p>
            <a:pPr marL="0" indent="0">
              <a:buNone/>
            </a:pPr>
            <a:r>
              <a:rPr lang="en-US" sz="950" dirty="0">
                <a:solidFill>
                  <a:srgbClr val="1B2B2C"/>
                </a:solidFill>
                <a:latin typeface="Calibri" pitchFamily="34" charset="0"/>
                <a:ea typeface="Calibri" pitchFamily="34" charset="-122"/>
                <a:cs typeface="Calibri" pitchFamily="34" charset="-120"/>
              </a:rPr>
              <a:t>Non-prescription access, empiric over-treatment, agricultural growth-promotion use</a:t>
            </a:r>
            <a:endParaRPr lang="en-US" sz="1150" dirty="0"/>
          </a:p>
        </p:txBody>
      </p:sp>
      <p:sp>
        <p:nvSpPr>
          <p:cNvPr id="18" name="Text 16"/>
          <p:cNvSpPr/>
          <p:nvPr/>
        </p:nvSpPr>
        <p:spPr>
          <a:xfrm>
            <a:off x="3406140" y="5738954"/>
            <a:ext cx="2537460" cy="868680"/>
          </a:xfrm>
          <a:prstGeom prst="rect">
            <a:avLst/>
          </a:prstGeom>
          <a:noFill/>
          <a:ln/>
        </p:spPr>
        <p:txBody>
          <a:bodyPr wrap="square" lIns="0" tIns="0" rIns="0" bIns="0" rtlCol="0" anchor="t"/>
          <a:lstStyle/>
          <a:p>
            <a:pPr marL="0" indent="0">
              <a:buNone/>
            </a:pPr>
            <a:r>
              <a:rPr lang="en-US" sz="1150" b="1" dirty="0">
                <a:solidFill>
                  <a:srgbClr val="028090"/>
                </a:solidFill>
                <a:latin typeface="Calibri" pitchFamily="34" charset="0"/>
                <a:ea typeface="Calibri" pitchFamily="34" charset="-122"/>
                <a:cs typeface="Calibri" pitchFamily="34" charset="-120"/>
              </a:rPr>
              <a:t>Weak IPC &amp; WASH
</a:t>
            </a:r>
            <a:endParaRPr lang="en-US" sz="1150" dirty="0"/>
          </a:p>
          <a:p>
            <a:pPr marL="0" indent="0">
              <a:buNone/>
            </a:pPr>
            <a:r>
              <a:rPr lang="en-US" sz="950" dirty="0">
                <a:solidFill>
                  <a:srgbClr val="1B2B2C"/>
                </a:solidFill>
                <a:latin typeface="Calibri" pitchFamily="34" charset="0"/>
                <a:ea typeface="Calibri" pitchFamily="34" charset="-122"/>
                <a:cs typeface="Calibri" pitchFamily="34" charset="-120"/>
              </a:rPr>
              <a:t>Gaps in hand hygiene, sanitation, and hospital infection control</a:t>
            </a:r>
            <a:endParaRPr lang="en-US" sz="1150" dirty="0"/>
          </a:p>
        </p:txBody>
      </p:sp>
      <p:sp>
        <p:nvSpPr>
          <p:cNvPr id="19" name="Text 17"/>
          <p:cNvSpPr/>
          <p:nvPr/>
        </p:nvSpPr>
        <p:spPr>
          <a:xfrm>
            <a:off x="6217920" y="5738954"/>
            <a:ext cx="2537460" cy="868680"/>
          </a:xfrm>
          <a:prstGeom prst="rect">
            <a:avLst/>
          </a:prstGeom>
          <a:noFill/>
          <a:ln/>
        </p:spPr>
        <p:txBody>
          <a:bodyPr wrap="square" lIns="0" tIns="0" rIns="0" bIns="0" rtlCol="0" anchor="t"/>
          <a:lstStyle/>
          <a:p>
            <a:pPr marL="0" indent="0">
              <a:buNone/>
            </a:pPr>
            <a:r>
              <a:rPr lang="en-US" sz="1150" b="1" dirty="0">
                <a:solidFill>
                  <a:srgbClr val="028090"/>
                </a:solidFill>
                <a:latin typeface="Calibri" pitchFamily="34" charset="0"/>
                <a:ea typeface="Calibri" pitchFamily="34" charset="-122"/>
                <a:cs typeface="Calibri" pitchFamily="34" charset="-120"/>
              </a:rPr>
              <a:t>Environmental spread
</a:t>
            </a:r>
            <a:endParaRPr lang="en-US" sz="1150" dirty="0"/>
          </a:p>
          <a:p>
            <a:pPr marL="0" indent="0">
              <a:buNone/>
            </a:pPr>
            <a:r>
              <a:rPr lang="en-US" sz="950" dirty="0">
                <a:solidFill>
                  <a:srgbClr val="1B2B2C"/>
                </a:solidFill>
                <a:latin typeface="Calibri" pitchFamily="34" charset="0"/>
                <a:ea typeface="Calibri" pitchFamily="34" charset="-122"/>
                <a:cs typeface="Calibri" pitchFamily="34" charset="-120"/>
              </a:rPr>
              <a:t>Pharmaceutical effluent and untreated waste seed resistance genes in ecosystems</a:t>
            </a:r>
            <a:endParaRPr lang="en-US" sz="1150" dirty="0"/>
          </a:p>
        </p:txBody>
      </p:sp>
      <p:sp>
        <p:nvSpPr>
          <p:cNvPr id="20" name="Text 18"/>
          <p:cNvSpPr/>
          <p:nvPr/>
        </p:nvSpPr>
        <p:spPr>
          <a:xfrm>
            <a:off x="9029700" y="5738954"/>
            <a:ext cx="2537460" cy="868680"/>
          </a:xfrm>
          <a:prstGeom prst="rect">
            <a:avLst/>
          </a:prstGeom>
          <a:noFill/>
          <a:ln/>
        </p:spPr>
        <p:txBody>
          <a:bodyPr wrap="square" lIns="0" tIns="0" rIns="0" bIns="0" rtlCol="0" anchor="t"/>
          <a:lstStyle/>
          <a:p>
            <a:pPr marL="0" indent="0">
              <a:buNone/>
            </a:pPr>
            <a:r>
              <a:rPr lang="en-US" sz="1150" b="1" dirty="0">
                <a:solidFill>
                  <a:srgbClr val="028090"/>
                </a:solidFill>
                <a:latin typeface="Calibri" pitchFamily="34" charset="0"/>
                <a:ea typeface="Calibri" pitchFamily="34" charset="-122"/>
                <a:cs typeface="Calibri" pitchFamily="34" charset="-120"/>
              </a:rPr>
              <a:t>Cross-border movement
</a:t>
            </a:r>
            <a:endParaRPr lang="en-US" sz="1150" dirty="0"/>
          </a:p>
          <a:p>
            <a:pPr marL="0" indent="0">
              <a:buNone/>
            </a:pPr>
            <a:r>
              <a:rPr lang="en-US" sz="950" dirty="0">
                <a:solidFill>
                  <a:srgbClr val="1B2B2C"/>
                </a:solidFill>
                <a:latin typeface="Calibri" pitchFamily="34" charset="0"/>
                <a:ea typeface="Calibri" pitchFamily="34" charset="-122"/>
                <a:cs typeface="Calibri" pitchFamily="34" charset="-120"/>
              </a:rPr>
              <a:t>Travel, trade, and food supply chains carry resistant strains globally</a:t>
            </a:r>
            <a:endParaRPr lang="en-US" sz="1150" dirty="0"/>
          </a:p>
        </p:txBody>
      </p:sp>
      <p:sp>
        <p:nvSpPr>
          <p:cNvPr id="21" name="Text 19"/>
          <p:cNvSpPr/>
          <p:nvPr/>
        </p:nvSpPr>
        <p:spPr>
          <a:xfrm>
            <a:off x="457200" y="5372980"/>
            <a:ext cx="11247120" cy="274320"/>
          </a:xfrm>
          <a:prstGeom prst="rect">
            <a:avLst/>
          </a:prstGeom>
          <a:noFill/>
          <a:ln/>
        </p:spPr>
        <p:txBody>
          <a:bodyPr wrap="square" lIns="0" tIns="0" rIns="0" bIns="0" rtlCol="0" anchor="ctr"/>
          <a:lstStyle/>
          <a:p>
            <a:pPr marL="0" indent="0">
              <a:buNone/>
            </a:pPr>
            <a:r>
              <a:rPr lang="en-US" sz="1100" b="1" dirty="0">
                <a:latin typeface="Calibri" pitchFamily="34" charset="0"/>
                <a:ea typeface="Calibri" pitchFamily="34" charset="-122"/>
                <a:cs typeface="Calibri" pitchFamily="34" charset="-120"/>
              </a:rPr>
              <a:t>Key drivers accelerating spread across the One Health interface</a:t>
            </a:r>
            <a:endParaRPr lang="en-US" sz="1100" dirty="0"/>
          </a:p>
        </p:txBody>
      </p:sp>
    </p:spTree>
    <p:extLst>
      <p:ext uri="{BB962C8B-B14F-4D97-AF65-F5344CB8AC3E}">
        <p14:creationId xmlns:p14="http://schemas.microsoft.com/office/powerpoint/2010/main" val="1031906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365760"/>
            <a:ext cx="11247120" cy="640080"/>
          </a:xfrm>
          <a:prstGeom prst="rect">
            <a:avLst/>
          </a:prstGeom>
          <a:noFill/>
          <a:ln/>
        </p:spPr>
        <p:txBody>
          <a:bodyPr wrap="square" lIns="0" tIns="0" rIns="0" bIns="0" rtlCol="0" anchor="ctr"/>
          <a:lstStyle/>
          <a:p>
            <a:pPr marL="0" indent="0">
              <a:buNone/>
            </a:pPr>
            <a:r>
              <a:rPr lang="en-US" sz="3000" b="1" dirty="0">
                <a:solidFill>
                  <a:srgbClr val="1B2B2C"/>
                </a:solidFill>
                <a:latin typeface="Cambria" pitchFamily="34" charset="0"/>
                <a:ea typeface="Cambria" pitchFamily="34" charset="-122"/>
                <a:cs typeface="Cambria" pitchFamily="34" charset="-120"/>
              </a:rPr>
              <a:t>Clinical Action Plan: Bedside to Stewardship</a:t>
            </a:r>
            <a:endParaRPr lang="en-US" sz="3000" dirty="0"/>
          </a:p>
        </p:txBody>
      </p:sp>
      <p:sp>
        <p:nvSpPr>
          <p:cNvPr id="3" name="Text 1"/>
          <p:cNvSpPr/>
          <p:nvPr/>
        </p:nvSpPr>
        <p:spPr>
          <a:xfrm>
            <a:off x="457200" y="960120"/>
            <a:ext cx="11247120" cy="365760"/>
          </a:xfrm>
          <a:prstGeom prst="rect">
            <a:avLst/>
          </a:prstGeom>
          <a:noFill/>
          <a:ln/>
        </p:spPr>
        <p:txBody>
          <a:bodyPr wrap="square" lIns="0" tIns="0" rIns="0" bIns="0" rtlCol="0" anchor="ctr"/>
          <a:lstStyle/>
          <a:p>
            <a:pPr marL="0" indent="0">
              <a:buNone/>
            </a:pPr>
            <a:r>
              <a:rPr lang="en-US" sz="1350" i="1" dirty="0">
                <a:solidFill>
                  <a:srgbClr val="028090"/>
                </a:solidFill>
                <a:latin typeface="Calibri" pitchFamily="34" charset="0"/>
                <a:ea typeface="Calibri" pitchFamily="34" charset="-122"/>
                <a:cs typeface="Calibri" pitchFamily="34" charset="-120"/>
              </a:rPr>
              <a:t>Four coordinated actions clinicians and facilities can implement now</a:t>
            </a:r>
            <a:endParaRPr lang="en-US" sz="1350" dirty="0"/>
          </a:p>
        </p:txBody>
      </p:sp>
      <p:sp>
        <p:nvSpPr>
          <p:cNvPr id="4" name="Shape 2"/>
          <p:cNvSpPr/>
          <p:nvPr/>
        </p:nvSpPr>
        <p:spPr>
          <a:xfrm>
            <a:off x="457200" y="1321516"/>
            <a:ext cx="11247120" cy="1188720"/>
          </a:xfrm>
          <a:prstGeom prst="roundRect">
            <a:avLst>
              <a:gd name="adj" fmla="val 6923"/>
            </a:avLst>
          </a:prstGeom>
          <a:solidFill>
            <a:srgbClr val="F2F8F7"/>
          </a:solidFill>
          <a:ln w="12700">
            <a:solidFill>
              <a:srgbClr val="DCEDEC"/>
            </a:solidFill>
            <a:prstDash val="solid"/>
          </a:ln>
        </p:spPr>
      </p:sp>
      <p:sp>
        <p:nvSpPr>
          <p:cNvPr id="5" name="Shape 3"/>
          <p:cNvSpPr/>
          <p:nvPr/>
        </p:nvSpPr>
        <p:spPr>
          <a:xfrm>
            <a:off x="685800" y="1504396"/>
            <a:ext cx="822960" cy="822960"/>
          </a:xfrm>
          <a:prstGeom prst="ellipse">
            <a:avLst/>
          </a:prstGeom>
          <a:solidFill>
            <a:srgbClr val="028090"/>
          </a:solidFill>
          <a:ln/>
        </p:spPr>
      </p:sp>
      <p:sp>
        <p:nvSpPr>
          <p:cNvPr id="6" name="Text 4"/>
          <p:cNvSpPr/>
          <p:nvPr/>
        </p:nvSpPr>
        <p:spPr>
          <a:xfrm>
            <a:off x="685800" y="1504396"/>
            <a:ext cx="822960" cy="8229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01</a:t>
            </a:r>
            <a:endParaRPr lang="en-US" sz="2200" dirty="0"/>
          </a:p>
        </p:txBody>
      </p:sp>
      <p:sp>
        <p:nvSpPr>
          <p:cNvPr id="7" name="Text 5"/>
          <p:cNvSpPr/>
          <p:nvPr/>
        </p:nvSpPr>
        <p:spPr>
          <a:xfrm>
            <a:off x="1874520" y="1467820"/>
            <a:ext cx="8686800" cy="365760"/>
          </a:xfrm>
          <a:prstGeom prst="rect">
            <a:avLst/>
          </a:prstGeom>
          <a:noFill/>
          <a:ln/>
        </p:spPr>
        <p:txBody>
          <a:bodyPr wrap="square" lIns="0" tIns="0" rIns="0" bIns="0" rtlCol="0" anchor="ctr"/>
          <a:lstStyle/>
          <a:p>
            <a:pPr marL="0" indent="0">
              <a:buNone/>
            </a:pPr>
            <a:r>
              <a:rPr lang="en-US" sz="1600" b="1" dirty="0">
                <a:solidFill>
                  <a:srgbClr val="1B2B2C"/>
                </a:solidFill>
                <a:latin typeface="Calibri" pitchFamily="34" charset="0"/>
                <a:ea typeface="Calibri" pitchFamily="34" charset="-122"/>
                <a:cs typeface="Calibri" pitchFamily="34" charset="-120"/>
              </a:rPr>
              <a:t>Diagnostic Stewardship</a:t>
            </a:r>
            <a:endParaRPr lang="en-US" sz="1600" dirty="0"/>
          </a:p>
        </p:txBody>
      </p:sp>
      <p:sp>
        <p:nvSpPr>
          <p:cNvPr id="8" name="Text 6"/>
          <p:cNvSpPr/>
          <p:nvPr/>
        </p:nvSpPr>
        <p:spPr>
          <a:xfrm>
            <a:off x="1874520" y="1851868"/>
            <a:ext cx="9052560" cy="594360"/>
          </a:xfrm>
          <a:prstGeom prst="rect">
            <a:avLst/>
          </a:prstGeom>
          <a:noFill/>
          <a:ln/>
        </p:spPr>
        <p:txBody>
          <a:bodyPr wrap="square" lIns="0" tIns="0" rIns="0" bIns="0" rtlCol="0" anchor="t"/>
          <a:lstStyle/>
          <a:p>
            <a:pPr marL="0" indent="0">
              <a:buNone/>
            </a:pPr>
            <a:r>
              <a:rPr lang="en-US" sz="1200" dirty="0">
                <a:latin typeface="Calibri" pitchFamily="34" charset="0"/>
                <a:ea typeface="Calibri" pitchFamily="34" charset="-122"/>
                <a:cs typeface="Calibri" pitchFamily="34" charset="-120"/>
              </a:rPr>
              <a:t>Culture before empiric therapy where feasible; use rapid diagnostics to de-escalate within 48–72 hours.</a:t>
            </a:r>
            <a:endParaRPr lang="en-US" sz="1200" dirty="0"/>
          </a:p>
        </p:txBody>
      </p:sp>
      <p:sp>
        <p:nvSpPr>
          <p:cNvPr id="9" name="Shape 7"/>
          <p:cNvSpPr/>
          <p:nvPr/>
        </p:nvSpPr>
        <p:spPr>
          <a:xfrm>
            <a:off x="457200" y="2674828"/>
            <a:ext cx="11247120" cy="1188720"/>
          </a:xfrm>
          <a:prstGeom prst="roundRect">
            <a:avLst>
              <a:gd name="adj" fmla="val 6923"/>
            </a:avLst>
          </a:prstGeom>
          <a:solidFill>
            <a:srgbClr val="FFFFFF"/>
          </a:solidFill>
          <a:ln w="12700">
            <a:solidFill>
              <a:srgbClr val="DCEDEC"/>
            </a:solidFill>
            <a:prstDash val="solid"/>
          </a:ln>
        </p:spPr>
      </p:sp>
      <p:sp>
        <p:nvSpPr>
          <p:cNvPr id="10" name="Shape 8"/>
          <p:cNvSpPr/>
          <p:nvPr/>
        </p:nvSpPr>
        <p:spPr>
          <a:xfrm>
            <a:off x="685800" y="2857708"/>
            <a:ext cx="822960" cy="822960"/>
          </a:xfrm>
          <a:prstGeom prst="ellipse">
            <a:avLst/>
          </a:prstGeom>
          <a:solidFill>
            <a:srgbClr val="028090"/>
          </a:solidFill>
          <a:ln/>
        </p:spPr>
      </p:sp>
      <p:sp>
        <p:nvSpPr>
          <p:cNvPr id="11" name="Text 9"/>
          <p:cNvSpPr/>
          <p:nvPr/>
        </p:nvSpPr>
        <p:spPr>
          <a:xfrm>
            <a:off x="685800" y="2857708"/>
            <a:ext cx="822960" cy="8229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02</a:t>
            </a:r>
            <a:endParaRPr lang="en-US" sz="2200" dirty="0"/>
          </a:p>
        </p:txBody>
      </p:sp>
      <p:sp>
        <p:nvSpPr>
          <p:cNvPr id="12" name="Text 10"/>
          <p:cNvSpPr/>
          <p:nvPr/>
        </p:nvSpPr>
        <p:spPr>
          <a:xfrm>
            <a:off x="1874520" y="2821132"/>
            <a:ext cx="8686800" cy="365760"/>
          </a:xfrm>
          <a:prstGeom prst="rect">
            <a:avLst/>
          </a:prstGeom>
          <a:noFill/>
          <a:ln/>
        </p:spPr>
        <p:txBody>
          <a:bodyPr wrap="square" lIns="0" tIns="0" rIns="0" bIns="0" rtlCol="0" anchor="ctr"/>
          <a:lstStyle/>
          <a:p>
            <a:pPr marL="0" indent="0">
              <a:buNone/>
            </a:pPr>
            <a:r>
              <a:rPr lang="en-US" sz="1600" b="1" dirty="0">
                <a:solidFill>
                  <a:srgbClr val="1B2B2C"/>
                </a:solidFill>
                <a:latin typeface="Calibri" pitchFamily="34" charset="0"/>
                <a:ea typeface="Calibri" pitchFamily="34" charset="-122"/>
                <a:cs typeface="Calibri" pitchFamily="34" charset="-120"/>
              </a:rPr>
              <a:t>AWaRe-Guided Prescribing</a:t>
            </a:r>
            <a:endParaRPr lang="en-US" sz="1600" dirty="0"/>
          </a:p>
        </p:txBody>
      </p:sp>
      <p:sp>
        <p:nvSpPr>
          <p:cNvPr id="13" name="Text 11"/>
          <p:cNvSpPr/>
          <p:nvPr/>
        </p:nvSpPr>
        <p:spPr>
          <a:xfrm>
            <a:off x="1874520" y="3205180"/>
            <a:ext cx="9052560" cy="594360"/>
          </a:xfrm>
          <a:prstGeom prst="rect">
            <a:avLst/>
          </a:prstGeom>
          <a:noFill/>
          <a:ln/>
        </p:spPr>
        <p:txBody>
          <a:bodyPr wrap="square" lIns="0" tIns="0" rIns="0" bIns="0" rtlCol="0" anchor="t"/>
          <a:lstStyle/>
          <a:p>
            <a:pPr marL="0" indent="0">
              <a:buNone/>
            </a:pPr>
            <a:r>
              <a:rPr lang="en-US" sz="1200" dirty="0">
                <a:latin typeface="Calibri" pitchFamily="34" charset="0"/>
                <a:ea typeface="Calibri" pitchFamily="34" charset="-122"/>
                <a:cs typeface="Calibri" pitchFamily="34" charset="-120"/>
              </a:rPr>
              <a:t>Default to WHO Access-group antibiotics; reserve Watch/Reserve agents for confirmed need, targeting 70% Access use.</a:t>
            </a:r>
            <a:endParaRPr lang="en-US" sz="1200" dirty="0"/>
          </a:p>
        </p:txBody>
      </p:sp>
      <p:sp>
        <p:nvSpPr>
          <p:cNvPr id="14" name="Shape 12"/>
          <p:cNvSpPr/>
          <p:nvPr/>
        </p:nvSpPr>
        <p:spPr>
          <a:xfrm>
            <a:off x="457200" y="4028140"/>
            <a:ext cx="11247120" cy="1188720"/>
          </a:xfrm>
          <a:prstGeom prst="roundRect">
            <a:avLst>
              <a:gd name="adj" fmla="val 6923"/>
            </a:avLst>
          </a:prstGeom>
          <a:solidFill>
            <a:srgbClr val="F2F8F7"/>
          </a:solidFill>
          <a:ln w="12700">
            <a:solidFill>
              <a:srgbClr val="DCEDEC"/>
            </a:solidFill>
            <a:prstDash val="solid"/>
          </a:ln>
        </p:spPr>
      </p:sp>
      <p:sp>
        <p:nvSpPr>
          <p:cNvPr id="15" name="Shape 13"/>
          <p:cNvSpPr/>
          <p:nvPr/>
        </p:nvSpPr>
        <p:spPr>
          <a:xfrm>
            <a:off x="685800" y="4211020"/>
            <a:ext cx="822960" cy="822960"/>
          </a:xfrm>
          <a:prstGeom prst="ellipse">
            <a:avLst/>
          </a:prstGeom>
          <a:solidFill>
            <a:srgbClr val="028090"/>
          </a:solidFill>
          <a:ln/>
        </p:spPr>
      </p:sp>
      <p:sp>
        <p:nvSpPr>
          <p:cNvPr id="16" name="Text 14"/>
          <p:cNvSpPr/>
          <p:nvPr/>
        </p:nvSpPr>
        <p:spPr>
          <a:xfrm>
            <a:off x="685800" y="4211020"/>
            <a:ext cx="822960" cy="8229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03</a:t>
            </a:r>
            <a:endParaRPr lang="en-US" sz="2200" dirty="0"/>
          </a:p>
        </p:txBody>
      </p:sp>
      <p:sp>
        <p:nvSpPr>
          <p:cNvPr id="17" name="Text 15"/>
          <p:cNvSpPr/>
          <p:nvPr/>
        </p:nvSpPr>
        <p:spPr>
          <a:xfrm>
            <a:off x="1874520" y="4174444"/>
            <a:ext cx="8686800" cy="365760"/>
          </a:xfrm>
          <a:prstGeom prst="rect">
            <a:avLst/>
          </a:prstGeom>
          <a:noFill/>
          <a:ln/>
        </p:spPr>
        <p:txBody>
          <a:bodyPr wrap="square" lIns="0" tIns="0" rIns="0" bIns="0" rtlCol="0" anchor="ctr"/>
          <a:lstStyle/>
          <a:p>
            <a:pPr marL="0" indent="0">
              <a:buNone/>
            </a:pPr>
            <a:r>
              <a:rPr lang="en-US" sz="1600" b="1" dirty="0">
                <a:solidFill>
                  <a:srgbClr val="1B2B2C"/>
                </a:solidFill>
                <a:latin typeface="Calibri" pitchFamily="34" charset="0"/>
                <a:ea typeface="Calibri" pitchFamily="34" charset="-122"/>
                <a:cs typeface="Calibri" pitchFamily="34" charset="-120"/>
              </a:rPr>
              <a:t>Infection Prevention &amp; Control</a:t>
            </a:r>
            <a:endParaRPr lang="en-US" sz="1600" dirty="0"/>
          </a:p>
        </p:txBody>
      </p:sp>
      <p:sp>
        <p:nvSpPr>
          <p:cNvPr id="18" name="Text 16"/>
          <p:cNvSpPr/>
          <p:nvPr/>
        </p:nvSpPr>
        <p:spPr>
          <a:xfrm>
            <a:off x="1874520" y="4558492"/>
            <a:ext cx="9052560" cy="594360"/>
          </a:xfrm>
          <a:prstGeom prst="rect">
            <a:avLst/>
          </a:prstGeom>
          <a:noFill/>
          <a:ln/>
        </p:spPr>
        <p:txBody>
          <a:bodyPr wrap="square" lIns="0" tIns="0" rIns="0" bIns="0" rtlCol="0" anchor="t"/>
          <a:lstStyle/>
          <a:p>
            <a:pPr marL="0" indent="0">
              <a:buNone/>
            </a:pPr>
            <a:r>
              <a:rPr lang="en-US" sz="1200" dirty="0">
                <a:latin typeface="Calibri" pitchFamily="34" charset="0"/>
                <a:ea typeface="Calibri" pitchFamily="34" charset="-122"/>
                <a:cs typeface="Calibri" pitchFamily="34" charset="-120"/>
              </a:rPr>
              <a:t>Enforce hand hygiene compliance, isolation precautions, and environmental cleaning bundles at every ward handoff.</a:t>
            </a:r>
            <a:endParaRPr lang="en-US" sz="1200" dirty="0"/>
          </a:p>
        </p:txBody>
      </p:sp>
      <p:sp>
        <p:nvSpPr>
          <p:cNvPr id="19" name="Shape 17"/>
          <p:cNvSpPr/>
          <p:nvPr/>
        </p:nvSpPr>
        <p:spPr>
          <a:xfrm>
            <a:off x="457200" y="5381452"/>
            <a:ext cx="11247120" cy="1188720"/>
          </a:xfrm>
          <a:prstGeom prst="roundRect">
            <a:avLst>
              <a:gd name="adj" fmla="val 6923"/>
            </a:avLst>
          </a:prstGeom>
          <a:solidFill>
            <a:srgbClr val="FFFFFF"/>
          </a:solidFill>
          <a:ln w="12700">
            <a:solidFill>
              <a:srgbClr val="DCEDEC"/>
            </a:solidFill>
            <a:prstDash val="solid"/>
          </a:ln>
        </p:spPr>
      </p:sp>
      <p:sp>
        <p:nvSpPr>
          <p:cNvPr id="20" name="Shape 18"/>
          <p:cNvSpPr/>
          <p:nvPr/>
        </p:nvSpPr>
        <p:spPr>
          <a:xfrm>
            <a:off x="685800" y="5564332"/>
            <a:ext cx="822960" cy="822960"/>
          </a:xfrm>
          <a:prstGeom prst="ellipse">
            <a:avLst/>
          </a:prstGeom>
          <a:solidFill>
            <a:srgbClr val="028090"/>
          </a:solidFill>
          <a:ln/>
        </p:spPr>
      </p:sp>
      <p:sp>
        <p:nvSpPr>
          <p:cNvPr id="21" name="Text 19"/>
          <p:cNvSpPr/>
          <p:nvPr/>
        </p:nvSpPr>
        <p:spPr>
          <a:xfrm>
            <a:off x="685800" y="5564332"/>
            <a:ext cx="822960" cy="82296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04</a:t>
            </a:r>
            <a:endParaRPr lang="en-US" sz="2200" dirty="0"/>
          </a:p>
        </p:txBody>
      </p:sp>
      <p:sp>
        <p:nvSpPr>
          <p:cNvPr id="22" name="Text 20"/>
          <p:cNvSpPr/>
          <p:nvPr/>
        </p:nvSpPr>
        <p:spPr>
          <a:xfrm>
            <a:off x="1874520" y="5527756"/>
            <a:ext cx="8686800" cy="365760"/>
          </a:xfrm>
          <a:prstGeom prst="rect">
            <a:avLst/>
          </a:prstGeom>
          <a:noFill/>
          <a:ln/>
        </p:spPr>
        <p:txBody>
          <a:bodyPr wrap="square" lIns="0" tIns="0" rIns="0" bIns="0" rtlCol="0" anchor="ctr"/>
          <a:lstStyle/>
          <a:p>
            <a:pPr marL="0" indent="0">
              <a:buNone/>
            </a:pPr>
            <a:r>
              <a:rPr lang="en-US" sz="1600" b="1" dirty="0">
                <a:solidFill>
                  <a:srgbClr val="1B2B2C"/>
                </a:solidFill>
                <a:latin typeface="Calibri" pitchFamily="34" charset="0"/>
                <a:ea typeface="Calibri" pitchFamily="34" charset="-122"/>
                <a:cs typeface="Calibri" pitchFamily="34" charset="-120"/>
              </a:rPr>
              <a:t>Surveillance &amp; Reporting</a:t>
            </a:r>
            <a:endParaRPr lang="en-US" sz="1600" dirty="0"/>
          </a:p>
        </p:txBody>
      </p:sp>
      <p:sp>
        <p:nvSpPr>
          <p:cNvPr id="23" name="Text 21"/>
          <p:cNvSpPr/>
          <p:nvPr/>
        </p:nvSpPr>
        <p:spPr>
          <a:xfrm>
            <a:off x="1874520" y="5911804"/>
            <a:ext cx="9052560" cy="594360"/>
          </a:xfrm>
          <a:prstGeom prst="rect">
            <a:avLst/>
          </a:prstGeom>
          <a:noFill/>
          <a:ln/>
        </p:spPr>
        <p:txBody>
          <a:bodyPr wrap="square" lIns="0" tIns="0" rIns="0" bIns="0" rtlCol="0" anchor="t"/>
          <a:lstStyle/>
          <a:p>
            <a:pPr marL="0" indent="0">
              <a:buNone/>
            </a:pPr>
            <a:r>
              <a:rPr lang="en-US" sz="1200" dirty="0">
                <a:latin typeface="Calibri" pitchFamily="34" charset="0"/>
                <a:ea typeface="Calibri" pitchFamily="34" charset="-122"/>
                <a:cs typeface="Calibri" pitchFamily="34" charset="-120"/>
              </a:rPr>
              <a:t>Feed local resistance data into national/GLASS surveillance; review antibiograms quarterly to update local protocols.</a:t>
            </a:r>
            <a:endParaRPr lang="en-US" sz="1200" dirty="0"/>
          </a:p>
        </p:txBody>
      </p:sp>
      <p:sp>
        <p:nvSpPr>
          <p:cNvPr id="24" name="Text 22"/>
          <p:cNvSpPr/>
          <p:nvPr/>
        </p:nvSpPr>
        <p:spPr>
          <a:xfrm>
            <a:off x="457200" y="6615892"/>
            <a:ext cx="11247120" cy="274320"/>
          </a:xfrm>
          <a:prstGeom prst="rect">
            <a:avLst/>
          </a:prstGeom>
          <a:noFill/>
          <a:ln/>
        </p:spPr>
        <p:txBody>
          <a:bodyPr wrap="square" lIns="0" tIns="0" rIns="0" bIns="0" rtlCol="0" anchor="ctr"/>
          <a:lstStyle/>
          <a:p>
            <a:pPr marL="0" indent="0">
              <a:buNone/>
            </a:pPr>
            <a:r>
              <a:rPr lang="en-US" sz="850" dirty="0">
                <a:latin typeface="Calibri" pitchFamily="34" charset="0"/>
                <a:ea typeface="Calibri" pitchFamily="34" charset="-122"/>
                <a:cs typeface="Calibri" pitchFamily="34" charset="-120"/>
              </a:rPr>
              <a:t>Aligned with WHO AWaRe classification and Global Antimicrobial Resistance &amp; Use Surveillance System (GLASS)</a:t>
            </a:r>
            <a:endParaRPr lang="en-US" sz="850" dirty="0"/>
          </a:p>
        </p:txBody>
      </p:sp>
    </p:spTree>
    <p:extLst>
      <p:ext uri="{BB962C8B-B14F-4D97-AF65-F5344CB8AC3E}">
        <p14:creationId xmlns:p14="http://schemas.microsoft.com/office/powerpoint/2010/main" val="3763709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20040"/>
            <a:ext cx="9144000" cy="320040"/>
          </a:xfrm>
          <a:prstGeom prst="rect">
            <a:avLst/>
          </a:prstGeom>
          <a:noFill/>
          <a:ln/>
        </p:spPr>
        <p:txBody>
          <a:bodyPr wrap="square" lIns="0" tIns="0" rIns="0" bIns="0" rtlCol="0" anchor="ctr"/>
          <a:lstStyle/>
          <a:p>
            <a:pPr marL="0" indent="0">
              <a:buNone/>
            </a:pPr>
            <a:r>
              <a:rPr lang="en-US" sz="1200" b="1" kern="0" spc="200" dirty="0">
                <a:solidFill>
                  <a:srgbClr val="12695E"/>
                </a:solidFill>
                <a:latin typeface="Calibri" pitchFamily="34" charset="0"/>
                <a:ea typeface="Calibri" pitchFamily="34" charset="-122"/>
                <a:cs typeface="Calibri" pitchFamily="34" charset="-120"/>
              </a:rPr>
              <a:t>POLICY RESPONSE</a:t>
            </a:r>
            <a:endParaRPr lang="en-US" sz="1200" dirty="0"/>
          </a:p>
        </p:txBody>
      </p:sp>
      <p:sp>
        <p:nvSpPr>
          <p:cNvPr id="3" name="Text 1"/>
          <p:cNvSpPr/>
          <p:nvPr/>
        </p:nvSpPr>
        <p:spPr>
          <a:xfrm>
            <a:off x="548640" y="594360"/>
            <a:ext cx="10515600" cy="685800"/>
          </a:xfrm>
          <a:prstGeom prst="rect">
            <a:avLst/>
          </a:prstGeom>
          <a:noFill/>
          <a:ln/>
        </p:spPr>
        <p:txBody>
          <a:bodyPr wrap="square" lIns="0" tIns="0" rIns="0" bIns="0" rtlCol="0" anchor="ctr"/>
          <a:lstStyle/>
          <a:p>
            <a:pPr marL="0" indent="0">
              <a:buNone/>
            </a:pPr>
            <a:r>
              <a:rPr lang="en-US" sz="3000" b="1" dirty="0">
                <a:solidFill>
                  <a:srgbClr val="17302D"/>
                </a:solidFill>
                <a:latin typeface="Cambria" pitchFamily="34" charset="0"/>
                <a:ea typeface="Cambria" pitchFamily="34" charset="-122"/>
                <a:cs typeface="Cambria" pitchFamily="34" charset="-120"/>
              </a:rPr>
              <a:t>India's Regulatory Timeline on AMR</a:t>
            </a:r>
            <a:endParaRPr lang="en-US" sz="3000" dirty="0"/>
          </a:p>
        </p:txBody>
      </p:sp>
      <p:sp>
        <p:nvSpPr>
          <p:cNvPr id="4" name="Shape 2"/>
          <p:cNvSpPr/>
          <p:nvPr/>
        </p:nvSpPr>
        <p:spPr>
          <a:xfrm>
            <a:off x="640080" y="3749040"/>
            <a:ext cx="10881360" cy="0"/>
          </a:xfrm>
          <a:prstGeom prst="line">
            <a:avLst/>
          </a:prstGeom>
          <a:noFill/>
          <a:ln w="25400">
            <a:solidFill>
              <a:srgbClr val="DCE7E4"/>
            </a:solidFill>
            <a:prstDash val="solid"/>
          </a:ln>
        </p:spPr>
      </p:sp>
      <p:sp>
        <p:nvSpPr>
          <p:cNvPr id="5" name="Shape 3"/>
          <p:cNvSpPr/>
          <p:nvPr/>
        </p:nvSpPr>
        <p:spPr>
          <a:xfrm>
            <a:off x="557784" y="3666744"/>
            <a:ext cx="164592" cy="164592"/>
          </a:xfrm>
          <a:prstGeom prst="ellipse">
            <a:avLst/>
          </a:prstGeom>
          <a:solidFill>
            <a:srgbClr val="12695E"/>
          </a:solidFill>
          <a:ln w="19050">
            <a:solidFill>
              <a:srgbClr val="FFFFFF"/>
            </a:solidFill>
            <a:prstDash val="solid"/>
          </a:ln>
        </p:spPr>
      </p:sp>
      <p:sp>
        <p:nvSpPr>
          <p:cNvPr id="6" name="Text 4"/>
          <p:cNvSpPr/>
          <p:nvPr/>
        </p:nvSpPr>
        <p:spPr>
          <a:xfrm>
            <a:off x="63137" y="2432304"/>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2011</a:t>
            </a:r>
            <a:endParaRPr lang="en-US" sz="1300" dirty="0"/>
          </a:p>
        </p:txBody>
      </p:sp>
      <p:sp>
        <p:nvSpPr>
          <p:cNvPr id="7" name="Text 5"/>
          <p:cNvSpPr/>
          <p:nvPr/>
        </p:nvSpPr>
        <p:spPr>
          <a:xfrm>
            <a:off x="93617" y="2578609"/>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FSSAI residue limits</a:t>
            </a:r>
            <a:endParaRPr lang="en-US" sz="1050" dirty="0"/>
          </a:p>
        </p:txBody>
      </p:sp>
      <p:sp>
        <p:nvSpPr>
          <p:cNvPr id="8" name="Text 6"/>
          <p:cNvSpPr/>
          <p:nvPr/>
        </p:nvSpPr>
        <p:spPr>
          <a:xfrm>
            <a:off x="129540" y="2606040"/>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Antibiotic residue limits set for milk, meat, poultry &amp; seafood.</a:t>
            </a:r>
            <a:endParaRPr lang="en-US" sz="900" dirty="0"/>
          </a:p>
        </p:txBody>
      </p:sp>
      <p:sp>
        <p:nvSpPr>
          <p:cNvPr id="9" name="Shape 7"/>
          <p:cNvSpPr/>
          <p:nvPr/>
        </p:nvSpPr>
        <p:spPr>
          <a:xfrm>
            <a:off x="2371344" y="3666744"/>
            <a:ext cx="164592" cy="164592"/>
          </a:xfrm>
          <a:prstGeom prst="ellipse">
            <a:avLst/>
          </a:prstGeom>
          <a:solidFill>
            <a:srgbClr val="12695E"/>
          </a:solidFill>
          <a:ln w="19050">
            <a:solidFill>
              <a:srgbClr val="FFFFFF"/>
            </a:solidFill>
            <a:prstDash val="solid"/>
          </a:ln>
        </p:spPr>
      </p:sp>
      <p:sp>
        <p:nvSpPr>
          <p:cNvPr id="10" name="Text 8"/>
          <p:cNvSpPr/>
          <p:nvPr/>
        </p:nvSpPr>
        <p:spPr>
          <a:xfrm>
            <a:off x="1699260" y="3913632"/>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2013</a:t>
            </a:r>
            <a:endParaRPr lang="en-US" sz="1300" dirty="0"/>
          </a:p>
        </p:txBody>
      </p:sp>
      <p:sp>
        <p:nvSpPr>
          <p:cNvPr id="11" name="Text 9"/>
          <p:cNvSpPr/>
          <p:nvPr/>
        </p:nvSpPr>
        <p:spPr>
          <a:xfrm>
            <a:off x="1767840" y="4111753"/>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Schedule H1</a:t>
            </a:r>
            <a:endParaRPr lang="en-US" sz="1050" dirty="0"/>
          </a:p>
        </p:txBody>
      </p:sp>
      <p:sp>
        <p:nvSpPr>
          <p:cNvPr id="12" name="Text 10"/>
          <p:cNvSpPr/>
          <p:nvPr/>
        </p:nvSpPr>
        <p:spPr>
          <a:xfrm>
            <a:off x="1626870" y="4151376"/>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24 high-end antimicrobials made prescription-only, with mandatory sale registers.</a:t>
            </a:r>
            <a:endParaRPr lang="en-US" sz="900" dirty="0"/>
          </a:p>
        </p:txBody>
      </p:sp>
      <p:sp>
        <p:nvSpPr>
          <p:cNvPr id="13" name="Shape 11"/>
          <p:cNvSpPr/>
          <p:nvPr/>
        </p:nvSpPr>
        <p:spPr>
          <a:xfrm>
            <a:off x="4184904" y="3666744"/>
            <a:ext cx="164592" cy="164592"/>
          </a:xfrm>
          <a:prstGeom prst="ellipse">
            <a:avLst/>
          </a:prstGeom>
          <a:solidFill>
            <a:srgbClr val="12695E"/>
          </a:solidFill>
          <a:ln w="19050">
            <a:solidFill>
              <a:srgbClr val="FFFFFF"/>
            </a:solidFill>
            <a:prstDash val="solid"/>
          </a:ln>
        </p:spPr>
      </p:sp>
      <p:sp>
        <p:nvSpPr>
          <p:cNvPr id="14" name="Text 12"/>
          <p:cNvSpPr/>
          <p:nvPr/>
        </p:nvSpPr>
        <p:spPr>
          <a:xfrm>
            <a:off x="3464379" y="2465616"/>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2016</a:t>
            </a:r>
            <a:endParaRPr lang="en-US" sz="1300" dirty="0"/>
          </a:p>
        </p:txBody>
      </p:sp>
      <p:sp>
        <p:nvSpPr>
          <p:cNvPr id="15" name="Text 13"/>
          <p:cNvSpPr/>
          <p:nvPr/>
        </p:nvSpPr>
        <p:spPr>
          <a:xfrm>
            <a:off x="3512820" y="2589930"/>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Red Line Campaign</a:t>
            </a:r>
            <a:endParaRPr lang="en-US" sz="1050" dirty="0"/>
          </a:p>
        </p:txBody>
      </p:sp>
      <p:sp>
        <p:nvSpPr>
          <p:cNvPr id="16" name="Text 14"/>
          <p:cNvSpPr/>
          <p:nvPr/>
        </p:nvSpPr>
        <p:spPr>
          <a:xfrm>
            <a:off x="3375660" y="2606040"/>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A visible red line printed on antibiotic strips discourages OTC self-medication.</a:t>
            </a:r>
            <a:endParaRPr lang="en-US" sz="900" dirty="0"/>
          </a:p>
        </p:txBody>
      </p:sp>
      <p:sp>
        <p:nvSpPr>
          <p:cNvPr id="17" name="Shape 15"/>
          <p:cNvSpPr/>
          <p:nvPr/>
        </p:nvSpPr>
        <p:spPr>
          <a:xfrm>
            <a:off x="5998464" y="3666744"/>
            <a:ext cx="164592" cy="164592"/>
          </a:xfrm>
          <a:prstGeom prst="ellipse">
            <a:avLst/>
          </a:prstGeom>
          <a:solidFill>
            <a:srgbClr val="12695E"/>
          </a:solidFill>
          <a:ln w="19050">
            <a:solidFill>
              <a:srgbClr val="FFFFFF"/>
            </a:solidFill>
            <a:prstDash val="solid"/>
          </a:ln>
        </p:spPr>
      </p:sp>
      <p:sp>
        <p:nvSpPr>
          <p:cNvPr id="18" name="Text 16"/>
          <p:cNvSpPr/>
          <p:nvPr/>
        </p:nvSpPr>
        <p:spPr>
          <a:xfrm>
            <a:off x="5326380" y="3913632"/>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2017</a:t>
            </a:r>
            <a:endParaRPr lang="en-US" sz="1300" dirty="0"/>
          </a:p>
        </p:txBody>
      </p:sp>
      <p:sp>
        <p:nvSpPr>
          <p:cNvPr id="19" name="Text 17"/>
          <p:cNvSpPr/>
          <p:nvPr/>
        </p:nvSpPr>
        <p:spPr>
          <a:xfrm>
            <a:off x="5326380" y="4086934"/>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NAP-AMR 1.0</a:t>
            </a:r>
            <a:endParaRPr lang="en-US" sz="1050" dirty="0"/>
          </a:p>
        </p:txBody>
      </p:sp>
      <p:sp>
        <p:nvSpPr>
          <p:cNvPr id="20" name="Text 18"/>
          <p:cNvSpPr/>
          <p:nvPr/>
        </p:nvSpPr>
        <p:spPr>
          <a:xfrm>
            <a:off x="5221605" y="4192524"/>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National Action Plan launched with a One Health approach; Delhi Declaration signed.</a:t>
            </a:r>
            <a:endParaRPr lang="en-US" sz="900" dirty="0"/>
          </a:p>
        </p:txBody>
      </p:sp>
      <p:sp>
        <p:nvSpPr>
          <p:cNvPr id="21" name="Shape 19"/>
          <p:cNvSpPr/>
          <p:nvPr/>
        </p:nvSpPr>
        <p:spPr>
          <a:xfrm>
            <a:off x="7812024" y="3666744"/>
            <a:ext cx="164592" cy="164592"/>
          </a:xfrm>
          <a:prstGeom prst="ellipse">
            <a:avLst/>
          </a:prstGeom>
          <a:solidFill>
            <a:srgbClr val="12695E"/>
          </a:solidFill>
          <a:ln w="19050">
            <a:solidFill>
              <a:srgbClr val="FFFFFF"/>
            </a:solidFill>
            <a:prstDash val="solid"/>
          </a:ln>
        </p:spPr>
      </p:sp>
      <p:sp>
        <p:nvSpPr>
          <p:cNvPr id="22" name="Text 20"/>
          <p:cNvSpPr/>
          <p:nvPr/>
        </p:nvSpPr>
        <p:spPr>
          <a:xfrm>
            <a:off x="7104670" y="2423378"/>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2019</a:t>
            </a:r>
            <a:endParaRPr lang="en-US" sz="1300" dirty="0"/>
          </a:p>
        </p:txBody>
      </p:sp>
      <p:sp>
        <p:nvSpPr>
          <p:cNvPr id="23" name="Text 21"/>
          <p:cNvSpPr/>
          <p:nvPr/>
        </p:nvSpPr>
        <p:spPr>
          <a:xfrm>
            <a:off x="7115719" y="2538441"/>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Colistin ban</a:t>
            </a:r>
            <a:endParaRPr lang="en-US" sz="1050" dirty="0"/>
          </a:p>
        </p:txBody>
      </p:sp>
      <p:sp>
        <p:nvSpPr>
          <p:cNvPr id="24" name="Text 22"/>
          <p:cNvSpPr/>
          <p:nvPr/>
        </p:nvSpPr>
        <p:spPr>
          <a:xfrm>
            <a:off x="7002780" y="2606040"/>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Manufacture, sale &amp; distribution of colistin banned in food-producing animals.</a:t>
            </a:r>
            <a:endParaRPr lang="en-US" sz="900" dirty="0"/>
          </a:p>
        </p:txBody>
      </p:sp>
      <p:sp>
        <p:nvSpPr>
          <p:cNvPr id="25" name="Shape 23"/>
          <p:cNvSpPr/>
          <p:nvPr/>
        </p:nvSpPr>
        <p:spPr>
          <a:xfrm>
            <a:off x="9625584" y="3666744"/>
            <a:ext cx="164592" cy="164592"/>
          </a:xfrm>
          <a:prstGeom prst="ellipse">
            <a:avLst/>
          </a:prstGeom>
          <a:solidFill>
            <a:srgbClr val="12695E"/>
          </a:solidFill>
          <a:ln w="19050">
            <a:solidFill>
              <a:srgbClr val="FFFFFF"/>
            </a:solidFill>
            <a:prstDash val="solid"/>
          </a:ln>
        </p:spPr>
      </p:sp>
      <p:sp>
        <p:nvSpPr>
          <p:cNvPr id="26" name="Text 24"/>
          <p:cNvSpPr/>
          <p:nvPr/>
        </p:nvSpPr>
        <p:spPr>
          <a:xfrm>
            <a:off x="8953500" y="3913632"/>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2024</a:t>
            </a:r>
            <a:endParaRPr lang="en-US" sz="1300" dirty="0"/>
          </a:p>
        </p:txBody>
      </p:sp>
      <p:sp>
        <p:nvSpPr>
          <p:cNvPr id="27" name="Text 25"/>
          <p:cNvSpPr/>
          <p:nvPr/>
        </p:nvSpPr>
        <p:spPr>
          <a:xfrm>
            <a:off x="8953500" y="4014216"/>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FDC ban</a:t>
            </a:r>
            <a:endParaRPr lang="en-US" sz="1050" dirty="0"/>
          </a:p>
        </p:txBody>
      </p:sp>
      <p:sp>
        <p:nvSpPr>
          <p:cNvPr id="28" name="Text 26"/>
          <p:cNvSpPr/>
          <p:nvPr/>
        </p:nvSpPr>
        <p:spPr>
          <a:xfrm>
            <a:off x="8816340" y="4006815"/>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156 irrational fixed-dose antibiotic combinations prohibited.</a:t>
            </a:r>
            <a:endParaRPr lang="en-US" sz="900" dirty="0"/>
          </a:p>
        </p:txBody>
      </p:sp>
      <p:sp>
        <p:nvSpPr>
          <p:cNvPr id="29" name="Shape 27"/>
          <p:cNvSpPr/>
          <p:nvPr/>
        </p:nvSpPr>
        <p:spPr>
          <a:xfrm>
            <a:off x="11439144" y="3666744"/>
            <a:ext cx="164592" cy="164592"/>
          </a:xfrm>
          <a:prstGeom prst="ellipse">
            <a:avLst/>
          </a:prstGeom>
          <a:solidFill>
            <a:srgbClr val="D9531E"/>
          </a:solidFill>
          <a:ln w="19050">
            <a:solidFill>
              <a:srgbClr val="FFFFFF"/>
            </a:solidFill>
            <a:prstDash val="solid"/>
          </a:ln>
        </p:spPr>
      </p:sp>
      <p:sp>
        <p:nvSpPr>
          <p:cNvPr id="30" name="Text 28"/>
          <p:cNvSpPr/>
          <p:nvPr/>
        </p:nvSpPr>
        <p:spPr>
          <a:xfrm>
            <a:off x="10489692" y="2629881"/>
            <a:ext cx="1508760" cy="274320"/>
          </a:xfrm>
          <a:prstGeom prst="rect">
            <a:avLst/>
          </a:prstGeom>
          <a:noFill/>
          <a:ln/>
        </p:spPr>
        <p:txBody>
          <a:bodyPr wrap="square" lIns="0" tIns="0" rIns="0" bIns="0" rtlCol="0" anchor="ctr"/>
          <a:lstStyle/>
          <a:p>
            <a:pPr marL="0" indent="0" algn="ctr">
              <a:buNone/>
            </a:pPr>
            <a:r>
              <a:rPr lang="en-US" sz="1300" b="1" dirty="0">
                <a:solidFill>
                  <a:srgbClr val="D9531E"/>
                </a:solidFill>
                <a:latin typeface="Calibri" pitchFamily="34" charset="0"/>
                <a:ea typeface="Calibri" pitchFamily="34" charset="-122"/>
                <a:cs typeface="Calibri" pitchFamily="34" charset="-120"/>
              </a:rPr>
              <a:t>2025</a:t>
            </a:r>
            <a:endParaRPr lang="en-US" sz="1300" dirty="0"/>
          </a:p>
        </p:txBody>
      </p:sp>
      <p:sp>
        <p:nvSpPr>
          <p:cNvPr id="31" name="Text 29"/>
          <p:cNvSpPr/>
          <p:nvPr/>
        </p:nvSpPr>
        <p:spPr>
          <a:xfrm>
            <a:off x="10520172" y="2815479"/>
            <a:ext cx="1508760" cy="365760"/>
          </a:xfrm>
          <a:prstGeom prst="rect">
            <a:avLst/>
          </a:prstGeom>
          <a:noFill/>
          <a:ln/>
        </p:spPr>
        <p:txBody>
          <a:bodyPr wrap="square" lIns="0" tIns="0" rIns="0" bIns="0" rtlCol="0" anchor="ctr"/>
          <a:lstStyle/>
          <a:p>
            <a:pPr marL="0" indent="0" algn="ctr">
              <a:lnSpc>
                <a:spcPct val="105000"/>
              </a:lnSpc>
              <a:buNone/>
            </a:pPr>
            <a:r>
              <a:rPr lang="en-US" sz="1050" b="1" dirty="0">
                <a:solidFill>
                  <a:srgbClr val="17302D"/>
                </a:solidFill>
                <a:latin typeface="Calibri" pitchFamily="34" charset="0"/>
                <a:ea typeface="Calibri" pitchFamily="34" charset="-122"/>
                <a:cs typeface="Calibri" pitchFamily="34" charset="-120"/>
              </a:rPr>
              <a:t>NAP-AMR 2.0</a:t>
            </a:r>
            <a:endParaRPr lang="en-US" sz="1050" dirty="0"/>
          </a:p>
        </p:txBody>
      </p:sp>
      <p:sp>
        <p:nvSpPr>
          <p:cNvPr id="32" name="Text 30"/>
          <p:cNvSpPr/>
          <p:nvPr/>
        </p:nvSpPr>
        <p:spPr>
          <a:xfrm>
            <a:off x="10434828" y="2846613"/>
            <a:ext cx="1783080" cy="960120"/>
          </a:xfrm>
          <a:prstGeom prst="rect">
            <a:avLst/>
          </a:prstGeom>
          <a:noFill/>
          <a:ln/>
        </p:spPr>
        <p:txBody>
          <a:bodyPr wrap="square" lIns="0" tIns="0" rIns="0" bIns="0" rtlCol="0" anchor="ctr"/>
          <a:lstStyle/>
          <a:p>
            <a:pPr marL="0" indent="0" algn="ctr">
              <a:lnSpc>
                <a:spcPct val="115000"/>
              </a:lnSpc>
              <a:buNone/>
            </a:pPr>
            <a:r>
              <a:rPr lang="en-US" sz="900" dirty="0">
                <a:solidFill>
                  <a:srgbClr val="5C6E6C"/>
                </a:solidFill>
                <a:latin typeface="Calibri" pitchFamily="34" charset="0"/>
                <a:ea typeface="Calibri" pitchFamily="34" charset="-122"/>
                <a:cs typeface="Calibri" pitchFamily="34" charset="-120"/>
              </a:rPr>
              <a:t>Second-generation plan (2025–29) launched with sharper One Health targets.</a:t>
            </a:r>
            <a:endParaRPr lang="en-US" sz="900" dirty="0"/>
          </a:p>
        </p:txBody>
      </p:sp>
      <p:sp>
        <p:nvSpPr>
          <p:cNvPr id="33" name="Text 31"/>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5C6E6C"/>
                </a:solidFill>
                <a:latin typeface="Calibri" pitchFamily="34" charset="0"/>
                <a:ea typeface="Calibri" pitchFamily="34" charset="-122"/>
                <a:cs typeface="Calibri" pitchFamily="34" charset="-120"/>
              </a:rPr>
              <a:t>Antimicrobial Resistance — Clinical Briefing</a:t>
            </a:r>
            <a:endParaRPr lang="en-US" sz="900" dirty="0"/>
          </a:p>
        </p:txBody>
      </p:sp>
    </p:spTree>
    <p:extLst>
      <p:ext uri="{BB962C8B-B14F-4D97-AF65-F5344CB8AC3E}">
        <p14:creationId xmlns:p14="http://schemas.microsoft.com/office/powerpoint/2010/main" val="7509255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92608"/>
            <a:ext cx="11274552" cy="566928"/>
          </a:xfrm>
          <a:prstGeom prst="rect">
            <a:avLst/>
          </a:prstGeom>
          <a:noFill/>
          <a:ln/>
        </p:spPr>
        <p:txBody>
          <a:bodyPr wrap="square" lIns="0" tIns="0" rIns="0" bIns="0" rtlCol="0" anchor="ctr"/>
          <a:lstStyle/>
          <a:p>
            <a:pPr marL="0" indent="0" algn="l">
              <a:buNone/>
            </a:pPr>
            <a:r>
              <a:rPr lang="en-US" sz="2900" b="1" dirty="0">
                <a:solidFill>
                  <a:srgbClr val="FFFFFF"/>
                </a:solidFill>
                <a:latin typeface="Cambria" pitchFamily="34" charset="0"/>
                <a:ea typeface="Cambria" pitchFamily="34" charset="-122"/>
                <a:cs typeface="Cambria" pitchFamily="34" charset="-120"/>
              </a:rPr>
              <a:t>Breaking the Resistance Barrier: ZAYNICH™ Approval</a:t>
            </a:r>
            <a:endParaRPr lang="en-US" sz="2900" dirty="0"/>
          </a:p>
        </p:txBody>
      </p:sp>
      <p:sp>
        <p:nvSpPr>
          <p:cNvPr id="3" name="Text 1"/>
          <p:cNvSpPr/>
          <p:nvPr/>
        </p:nvSpPr>
        <p:spPr>
          <a:xfrm>
            <a:off x="466344" y="385790"/>
            <a:ext cx="11274552" cy="310896"/>
          </a:xfrm>
          <a:prstGeom prst="rect">
            <a:avLst/>
          </a:prstGeom>
          <a:noFill/>
          <a:ln/>
        </p:spPr>
        <p:txBody>
          <a:bodyPr wrap="square" lIns="0" tIns="0" rIns="0" bIns="0" rtlCol="0" anchor="ctr"/>
          <a:lstStyle/>
          <a:p>
            <a:pPr marL="0" indent="0" algn="l">
              <a:buNone/>
            </a:pPr>
            <a:r>
              <a:rPr lang="en-US" sz="1400" i="1" dirty="0">
                <a:solidFill>
                  <a:srgbClr val="2EC4B6"/>
                </a:solidFill>
                <a:latin typeface="Calibri" pitchFamily="34" charset="0"/>
                <a:ea typeface="Calibri" pitchFamily="34" charset="-122"/>
                <a:cs typeface="Calibri" pitchFamily="34" charset="-120"/>
              </a:rPr>
              <a:t>The First Fully Indian-Discovered New Chemical Entity (NCE) to Clear the US FDA</a:t>
            </a:r>
            <a:endParaRPr lang="en-US" sz="1400" dirty="0"/>
          </a:p>
        </p:txBody>
      </p:sp>
      <p:sp>
        <p:nvSpPr>
          <p:cNvPr id="4" name="Shape 2"/>
          <p:cNvSpPr/>
          <p:nvPr/>
        </p:nvSpPr>
        <p:spPr>
          <a:xfrm>
            <a:off x="414963" y="1318478"/>
            <a:ext cx="3840480" cy="3928436"/>
          </a:xfrm>
          <a:prstGeom prst="roundRect">
            <a:avLst>
              <a:gd name="adj" fmla="val 1905"/>
            </a:avLst>
          </a:prstGeom>
          <a:solidFill>
            <a:srgbClr val="162A4A"/>
          </a:solidFill>
          <a:ln/>
          <a:effectLst>
            <a:outerShdw blurRad="101600" dist="38100" dir="5400000" algn="bl" rotWithShape="0">
              <a:srgbClr val="000000">
                <a:alpha val="35000"/>
              </a:srgbClr>
            </a:outerShdw>
          </a:effectLst>
        </p:spPr>
      </p:sp>
      <p:pic>
        <p:nvPicPr>
          <p:cNvPr id="5" name="Image 0" descr="icons/overview.png"/>
          <p:cNvPicPr>
            <a:picLocks noChangeAspect="1"/>
          </p:cNvPicPr>
          <p:nvPr/>
        </p:nvPicPr>
        <p:blipFill>
          <a:blip r:embed="rId3"/>
          <a:stretch>
            <a:fillRect/>
          </a:stretch>
        </p:blipFill>
        <p:spPr>
          <a:xfrm>
            <a:off x="670995" y="1574510"/>
            <a:ext cx="365760" cy="365760"/>
          </a:xfrm>
          <a:prstGeom prst="rect">
            <a:avLst/>
          </a:prstGeom>
        </p:spPr>
      </p:pic>
      <p:sp>
        <p:nvSpPr>
          <p:cNvPr id="6" name="Text 3"/>
          <p:cNvSpPr/>
          <p:nvPr/>
        </p:nvSpPr>
        <p:spPr>
          <a:xfrm>
            <a:off x="1164771" y="1547078"/>
            <a:ext cx="2834640" cy="420624"/>
          </a:xfrm>
          <a:prstGeom prst="rect">
            <a:avLst/>
          </a:prstGeom>
          <a:noFill/>
          <a:ln/>
        </p:spPr>
        <p:txBody>
          <a:bodyPr wrap="square" lIns="0" tIns="0" rIns="0" bIns="0" rtlCol="0" anchor="ctr"/>
          <a:lstStyle/>
          <a:p>
            <a:pPr marL="0" indent="0">
              <a:buNone/>
            </a:pPr>
            <a:r>
              <a:rPr lang="en-US" sz="1550" b="1" dirty="0">
                <a:solidFill>
                  <a:srgbClr val="2EC4B6"/>
                </a:solidFill>
                <a:latin typeface="Calibri" pitchFamily="34" charset="0"/>
                <a:ea typeface="Calibri" pitchFamily="34" charset="-122"/>
                <a:cs typeface="Calibri" pitchFamily="34" charset="-120"/>
              </a:rPr>
              <a:t>Drug Overview &amp; Approval</a:t>
            </a:r>
            <a:endParaRPr lang="en-US" sz="1550" dirty="0"/>
          </a:p>
        </p:txBody>
      </p:sp>
      <p:sp>
        <p:nvSpPr>
          <p:cNvPr id="7" name="Shape 4"/>
          <p:cNvSpPr/>
          <p:nvPr/>
        </p:nvSpPr>
        <p:spPr>
          <a:xfrm>
            <a:off x="670995" y="2068286"/>
            <a:ext cx="3328416" cy="384048"/>
          </a:xfrm>
          <a:prstGeom prst="roundRect">
            <a:avLst>
              <a:gd name="adj" fmla="val 19048"/>
            </a:avLst>
          </a:prstGeom>
          <a:solidFill>
            <a:srgbClr val="F2A93B"/>
          </a:solidFill>
          <a:ln/>
        </p:spPr>
      </p:sp>
      <p:sp>
        <p:nvSpPr>
          <p:cNvPr id="8" name="Text 5"/>
          <p:cNvSpPr/>
          <p:nvPr/>
        </p:nvSpPr>
        <p:spPr>
          <a:xfrm>
            <a:off x="670995" y="2068286"/>
            <a:ext cx="3328416" cy="384048"/>
          </a:xfrm>
          <a:prstGeom prst="rect">
            <a:avLst/>
          </a:prstGeom>
          <a:noFill/>
          <a:ln/>
        </p:spPr>
        <p:txBody>
          <a:bodyPr wrap="square" lIns="0" tIns="0" rIns="0" bIns="0" rtlCol="0" anchor="ctr"/>
          <a:lstStyle/>
          <a:p>
            <a:pPr marL="0" indent="0" algn="ctr">
              <a:buNone/>
            </a:pPr>
            <a:r>
              <a:rPr lang="en-US" sz="1150" b="1" dirty="0" smtClean="0">
                <a:solidFill>
                  <a:srgbClr val="1A1A1A"/>
                </a:solidFill>
                <a:latin typeface="Calibri" pitchFamily="34" charset="0"/>
                <a:ea typeface="Calibri" pitchFamily="34" charset="-122"/>
                <a:cs typeface="Calibri" pitchFamily="34" charset="-120"/>
              </a:rPr>
              <a:t>ZAYNICH got US </a:t>
            </a:r>
            <a:r>
              <a:rPr lang="en-US" sz="1150" b="1" dirty="0">
                <a:solidFill>
                  <a:srgbClr val="1A1A1A"/>
                </a:solidFill>
                <a:latin typeface="Calibri" pitchFamily="34" charset="0"/>
                <a:ea typeface="Calibri" pitchFamily="34" charset="-122"/>
                <a:cs typeface="Calibri" pitchFamily="34" charset="-120"/>
              </a:rPr>
              <a:t>FDA CLEARANCE — MAY 30, 2026</a:t>
            </a:r>
            <a:endParaRPr lang="en-US" sz="1150" dirty="0"/>
          </a:p>
        </p:txBody>
      </p:sp>
      <p:sp>
        <p:nvSpPr>
          <p:cNvPr id="9" name="Text 6"/>
          <p:cNvSpPr/>
          <p:nvPr/>
        </p:nvSpPr>
        <p:spPr>
          <a:xfrm>
            <a:off x="670995" y="2635214"/>
            <a:ext cx="3328416" cy="804672"/>
          </a:xfrm>
          <a:prstGeom prst="rect">
            <a:avLst/>
          </a:prstGeom>
          <a:noFill/>
          <a:ln/>
        </p:spPr>
        <p:txBody>
          <a:bodyPr wrap="square" lIns="0" tIns="0" rIns="0" bIns="0" rtlCol="0" anchor="t"/>
          <a:lstStyle/>
          <a:p>
            <a:pPr marL="0" indent="0">
              <a:lnSpc>
                <a:spcPct val="108000"/>
              </a:lnSpc>
              <a:buNone/>
            </a:pPr>
            <a:r>
              <a:rPr lang="en-US" sz="1300" b="1" dirty="0">
                <a:solidFill>
                  <a:srgbClr val="F2A93B"/>
                </a:solidFill>
                <a:latin typeface="Calibri" pitchFamily="34" charset="0"/>
                <a:ea typeface="Calibri" pitchFamily="34" charset="-122"/>
                <a:cs typeface="Calibri" pitchFamily="34" charset="-120"/>
              </a:rPr>
              <a:t>The Innovator
</a:t>
            </a:r>
            <a:r>
              <a:rPr lang="en-US" sz="1150" dirty="0">
                <a:solidFill>
                  <a:srgbClr val="C9D6E8"/>
                </a:solidFill>
                <a:latin typeface="Calibri" pitchFamily="34" charset="0"/>
                <a:ea typeface="Calibri" pitchFamily="34" charset="-122"/>
                <a:cs typeface="Calibri" pitchFamily="34" charset="-120"/>
              </a:rPr>
              <a:t>Discovered and developed by Mumbai-based Wockhardt Ltd.</a:t>
            </a:r>
            <a:endParaRPr lang="en-US" sz="1300" dirty="0"/>
          </a:p>
        </p:txBody>
      </p:sp>
      <p:sp>
        <p:nvSpPr>
          <p:cNvPr id="11" name="Text 8"/>
          <p:cNvSpPr/>
          <p:nvPr/>
        </p:nvSpPr>
        <p:spPr>
          <a:xfrm>
            <a:off x="658367" y="3365863"/>
            <a:ext cx="3423775" cy="804672"/>
          </a:xfrm>
          <a:prstGeom prst="rect">
            <a:avLst/>
          </a:prstGeom>
          <a:noFill/>
          <a:ln/>
        </p:spPr>
        <p:txBody>
          <a:bodyPr wrap="square" lIns="0" tIns="0" rIns="0" bIns="0" rtlCol="0" anchor="t"/>
          <a:lstStyle/>
          <a:p>
            <a:pPr>
              <a:lnSpc>
                <a:spcPct val="108000"/>
              </a:lnSpc>
            </a:pPr>
            <a:r>
              <a:rPr lang="en-US" sz="1300" b="1" dirty="0">
                <a:solidFill>
                  <a:srgbClr val="F2A93B"/>
                </a:solidFill>
                <a:latin typeface="Calibri" pitchFamily="34" charset="0"/>
                <a:ea typeface="Calibri" pitchFamily="34" charset="-122"/>
                <a:cs typeface="Calibri" pitchFamily="34" charset="-120"/>
              </a:rPr>
              <a:t>The Composition
</a:t>
            </a:r>
            <a:r>
              <a:rPr lang="en-US" sz="1150" dirty="0">
                <a:solidFill>
                  <a:srgbClr val="C9D6E8"/>
                </a:solidFill>
                <a:latin typeface="Calibri" pitchFamily="34" charset="0"/>
                <a:ea typeface="Calibri" pitchFamily="34" charset="-122"/>
                <a:cs typeface="Calibri" pitchFamily="34" charset="-120"/>
              </a:rPr>
              <a:t>An intravenous (IV) combination of </a:t>
            </a:r>
            <a:r>
              <a:rPr lang="en-US" sz="1150" dirty="0" err="1" smtClean="0">
                <a:solidFill>
                  <a:srgbClr val="C9D6E8"/>
                </a:solidFill>
                <a:latin typeface="Calibri" pitchFamily="34" charset="0"/>
                <a:ea typeface="Calibri" pitchFamily="34" charset="-122"/>
                <a:cs typeface="Calibri" pitchFamily="34" charset="-120"/>
              </a:rPr>
              <a:t>cefepime</a:t>
            </a:r>
            <a:r>
              <a:rPr lang="en-US" sz="1150" dirty="0" smtClean="0">
                <a:solidFill>
                  <a:srgbClr val="C9D6E8"/>
                </a:solidFill>
                <a:latin typeface="Calibri" pitchFamily="34" charset="0"/>
                <a:ea typeface="Calibri" pitchFamily="34" charset="-122"/>
                <a:cs typeface="Calibri" pitchFamily="34" charset="-120"/>
              </a:rPr>
              <a:t> </a:t>
            </a:r>
            <a:r>
              <a:rPr lang="en-US" sz="1150" dirty="0" smtClean="0">
                <a:solidFill>
                  <a:schemeClr val="bg1"/>
                </a:solidFill>
                <a:latin typeface="Calibri" pitchFamily="34" charset="0"/>
                <a:ea typeface="Calibri" pitchFamily="34" charset="-122"/>
                <a:cs typeface="Calibri" pitchFamily="34" charset="-120"/>
              </a:rPr>
              <a:t>(</a:t>
            </a:r>
            <a:r>
              <a:rPr lang="en-US" sz="1200" dirty="0" smtClean="0">
                <a:solidFill>
                  <a:schemeClr val="bg1"/>
                </a:solidFill>
              </a:rPr>
              <a:t>4th-generation </a:t>
            </a:r>
            <a:r>
              <a:rPr lang="en-US" sz="1200" dirty="0">
                <a:solidFill>
                  <a:schemeClr val="bg1"/>
                </a:solidFill>
              </a:rPr>
              <a:t>cephalosporin </a:t>
            </a:r>
            <a:r>
              <a:rPr lang="en-US" sz="1200" dirty="0" smtClean="0">
                <a:solidFill>
                  <a:schemeClr val="bg1"/>
                </a:solidFill>
              </a:rPr>
              <a:t>antibiotic)</a:t>
            </a:r>
            <a:r>
              <a:rPr lang="en-US" sz="1150" dirty="0" smtClean="0">
                <a:solidFill>
                  <a:schemeClr val="bg1"/>
                </a:solidFill>
                <a:latin typeface="Calibri" pitchFamily="34" charset="0"/>
                <a:ea typeface="Calibri" pitchFamily="34" charset="-122"/>
                <a:cs typeface="Calibri" pitchFamily="34" charset="-120"/>
              </a:rPr>
              <a:t> </a:t>
            </a:r>
            <a:r>
              <a:rPr lang="en-US" sz="1150" dirty="0">
                <a:solidFill>
                  <a:srgbClr val="C9D6E8"/>
                </a:solidFill>
                <a:latin typeface="Calibri" pitchFamily="34" charset="0"/>
                <a:ea typeface="Calibri" pitchFamily="34" charset="-122"/>
                <a:cs typeface="Calibri" pitchFamily="34" charset="-120"/>
              </a:rPr>
              <a:t>and </a:t>
            </a:r>
            <a:r>
              <a:rPr lang="en-US" sz="1150" dirty="0" err="1" smtClean="0">
                <a:solidFill>
                  <a:srgbClr val="C9D6E8"/>
                </a:solidFill>
                <a:latin typeface="Calibri" pitchFamily="34" charset="0"/>
                <a:ea typeface="Calibri" pitchFamily="34" charset="-122"/>
                <a:cs typeface="Calibri" pitchFamily="34" charset="-120"/>
              </a:rPr>
              <a:t>zidebactam</a:t>
            </a:r>
            <a:endParaRPr lang="en-US" sz="1150" dirty="0" smtClean="0">
              <a:solidFill>
                <a:srgbClr val="C9D6E8"/>
              </a:solidFill>
              <a:latin typeface="Calibri" pitchFamily="34" charset="0"/>
              <a:ea typeface="Calibri" pitchFamily="34" charset="-122"/>
              <a:cs typeface="Calibri" pitchFamily="34" charset="-120"/>
            </a:endParaRPr>
          </a:p>
          <a:p>
            <a:pPr>
              <a:lnSpc>
                <a:spcPct val="108000"/>
              </a:lnSpc>
            </a:pPr>
            <a:r>
              <a:rPr lang="en-US" sz="1150" dirty="0" smtClean="0">
                <a:solidFill>
                  <a:srgbClr val="C9D6E8"/>
                </a:solidFill>
                <a:latin typeface="Calibri" pitchFamily="34" charset="0"/>
                <a:ea typeface="Calibri" pitchFamily="34" charset="-122"/>
                <a:cs typeface="Calibri" pitchFamily="34" charset="-120"/>
              </a:rPr>
              <a:t> </a:t>
            </a:r>
            <a:r>
              <a:rPr lang="en-US" sz="1200" dirty="0" smtClean="0">
                <a:solidFill>
                  <a:schemeClr val="bg1"/>
                </a:solidFill>
              </a:rPr>
              <a:t>(novel </a:t>
            </a:r>
            <a:r>
              <a:rPr lang="en-US" sz="1200" dirty="0">
                <a:solidFill>
                  <a:schemeClr val="bg1"/>
                </a:solidFill>
              </a:rPr>
              <a:t>beta-lactam enhancer)</a:t>
            </a:r>
            <a:r>
              <a:rPr lang="en-US" sz="1150" dirty="0" smtClean="0">
                <a:solidFill>
                  <a:schemeClr val="bg1"/>
                </a:solidFill>
                <a:latin typeface="Calibri" pitchFamily="34" charset="0"/>
                <a:ea typeface="Calibri" pitchFamily="34" charset="-122"/>
                <a:cs typeface="Calibri" pitchFamily="34" charset="-120"/>
              </a:rPr>
              <a:t>.</a:t>
            </a:r>
            <a:endParaRPr lang="en-US" sz="1300" dirty="0">
              <a:solidFill>
                <a:schemeClr val="bg1"/>
              </a:solidFill>
            </a:endParaRPr>
          </a:p>
        </p:txBody>
      </p:sp>
      <p:sp>
        <p:nvSpPr>
          <p:cNvPr id="12" name="Text 9"/>
          <p:cNvSpPr/>
          <p:nvPr/>
        </p:nvSpPr>
        <p:spPr>
          <a:xfrm>
            <a:off x="658368" y="4299422"/>
            <a:ext cx="3328416" cy="804672"/>
          </a:xfrm>
          <a:prstGeom prst="rect">
            <a:avLst/>
          </a:prstGeom>
          <a:noFill/>
          <a:ln/>
        </p:spPr>
        <p:txBody>
          <a:bodyPr wrap="square" lIns="0" tIns="0" rIns="0" bIns="0" rtlCol="0" anchor="t"/>
          <a:lstStyle/>
          <a:p>
            <a:pPr marL="0" indent="0">
              <a:lnSpc>
                <a:spcPct val="108000"/>
              </a:lnSpc>
              <a:buNone/>
            </a:pPr>
            <a:r>
              <a:rPr lang="en-US" sz="1300" b="1" dirty="0">
                <a:solidFill>
                  <a:srgbClr val="F2A93B"/>
                </a:solidFill>
                <a:latin typeface="Calibri" pitchFamily="34" charset="0"/>
                <a:ea typeface="Calibri" pitchFamily="34" charset="-122"/>
                <a:cs typeface="Calibri" pitchFamily="34" charset="-120"/>
              </a:rPr>
              <a:t>Primary Indication
</a:t>
            </a:r>
            <a:r>
              <a:rPr lang="en-US" sz="1150" dirty="0">
                <a:solidFill>
                  <a:srgbClr val="C9D6E8"/>
                </a:solidFill>
                <a:latin typeface="Calibri" pitchFamily="34" charset="0"/>
                <a:ea typeface="Calibri" pitchFamily="34" charset="-122"/>
                <a:cs typeface="Calibri" pitchFamily="34" charset="-120"/>
              </a:rPr>
              <a:t>Adult complicated urinary tract infections (cUTI) &amp; severe kidney infections.</a:t>
            </a:r>
            <a:endParaRPr lang="en-US" sz="1300" dirty="0"/>
          </a:p>
        </p:txBody>
      </p:sp>
      <p:sp>
        <p:nvSpPr>
          <p:cNvPr id="13" name="Shape 10"/>
          <p:cNvSpPr/>
          <p:nvPr/>
        </p:nvSpPr>
        <p:spPr>
          <a:xfrm>
            <a:off x="4484043" y="952718"/>
            <a:ext cx="7205472" cy="1444752"/>
          </a:xfrm>
          <a:prstGeom prst="roundRect">
            <a:avLst>
              <a:gd name="adj" fmla="val 5063"/>
            </a:avLst>
          </a:prstGeom>
          <a:solidFill>
            <a:srgbClr val="162A4A"/>
          </a:solidFill>
          <a:ln/>
          <a:effectLst>
            <a:outerShdw blurRad="101600" dist="38100" dir="5400000" algn="bl" rotWithShape="0">
              <a:srgbClr val="000000">
                <a:alpha val="35000"/>
              </a:srgbClr>
            </a:outerShdw>
          </a:effectLst>
        </p:spPr>
      </p:sp>
      <p:sp>
        <p:nvSpPr>
          <p:cNvPr id="14" name="Shape 11"/>
          <p:cNvSpPr/>
          <p:nvPr/>
        </p:nvSpPr>
        <p:spPr>
          <a:xfrm>
            <a:off x="4721787" y="1446494"/>
            <a:ext cx="457200" cy="457200"/>
          </a:xfrm>
          <a:prstGeom prst="ellipse">
            <a:avLst/>
          </a:prstGeom>
          <a:solidFill>
            <a:srgbClr val="1E3A5F"/>
          </a:solidFill>
          <a:ln w="12700">
            <a:solidFill>
              <a:srgbClr val="2EC4B6"/>
            </a:solidFill>
            <a:prstDash val="solid"/>
          </a:ln>
        </p:spPr>
      </p:sp>
      <p:pic>
        <p:nvPicPr>
          <p:cNvPr id="15" name="Image 1" descr="icons/superbug.png"/>
          <p:cNvPicPr>
            <a:picLocks noChangeAspect="1"/>
          </p:cNvPicPr>
          <p:nvPr/>
        </p:nvPicPr>
        <p:blipFill>
          <a:blip r:embed="rId4"/>
          <a:stretch>
            <a:fillRect/>
          </a:stretch>
        </p:blipFill>
        <p:spPr>
          <a:xfrm>
            <a:off x="4840659" y="1565366"/>
            <a:ext cx="219456" cy="219456"/>
          </a:xfrm>
          <a:prstGeom prst="rect">
            <a:avLst/>
          </a:prstGeom>
        </p:spPr>
      </p:pic>
      <p:sp>
        <p:nvSpPr>
          <p:cNvPr id="16" name="Text 12"/>
          <p:cNvSpPr/>
          <p:nvPr/>
        </p:nvSpPr>
        <p:spPr>
          <a:xfrm>
            <a:off x="5352723" y="1080734"/>
            <a:ext cx="6108192" cy="365760"/>
          </a:xfrm>
          <a:prstGeom prst="rect">
            <a:avLst/>
          </a:prstGeom>
          <a:noFill/>
          <a:ln/>
        </p:spPr>
        <p:txBody>
          <a:bodyPr wrap="square" lIns="0" tIns="0" rIns="0" bIns="0" rtlCol="0" anchor="ctr"/>
          <a:lstStyle/>
          <a:p>
            <a:pPr marL="0" indent="0">
              <a:buNone/>
            </a:pPr>
            <a:r>
              <a:rPr lang="en-US" sz="1450" b="1" dirty="0">
                <a:solidFill>
                  <a:srgbClr val="2EC4B6"/>
                </a:solidFill>
                <a:latin typeface="Calibri" pitchFamily="34" charset="0"/>
                <a:ea typeface="Calibri" pitchFamily="34" charset="-122"/>
                <a:cs typeface="Calibri" pitchFamily="34" charset="-120"/>
              </a:rPr>
              <a:t>Defeating Severe Gram-Negative “Superbugs”</a:t>
            </a:r>
            <a:endParaRPr lang="en-US" sz="1450" dirty="0"/>
          </a:p>
        </p:txBody>
      </p:sp>
      <p:sp>
        <p:nvSpPr>
          <p:cNvPr id="17" name="Text 13"/>
          <p:cNvSpPr/>
          <p:nvPr/>
        </p:nvSpPr>
        <p:spPr>
          <a:xfrm>
            <a:off x="5352723" y="1464782"/>
            <a:ext cx="6108192" cy="841248"/>
          </a:xfrm>
          <a:prstGeom prst="rect">
            <a:avLst/>
          </a:prstGeom>
          <a:noFill/>
          <a:ln/>
        </p:spPr>
        <p:txBody>
          <a:bodyPr wrap="square" lIns="0" tIns="0" rIns="0" bIns="0" rtlCol="0" anchor="t"/>
          <a:lstStyle/>
          <a:p>
            <a:pPr marL="342900" indent="-342900">
              <a:lnSpc>
                <a:spcPct val="112000"/>
              </a:lnSpc>
              <a:buSzPct val="100000"/>
              <a:buChar char="•"/>
            </a:pPr>
            <a:r>
              <a:rPr lang="en-US" sz="1150" dirty="0">
                <a:solidFill>
                  <a:srgbClr val="C9D6E8"/>
                </a:solidFill>
                <a:latin typeface="Calibri" pitchFamily="34" charset="0"/>
                <a:ea typeface="Calibri" pitchFamily="34" charset="-122"/>
                <a:cs typeface="Calibri" pitchFamily="34" charset="-120"/>
              </a:rPr>
              <a:t>Specifically engineered to bypass the mutations of </a:t>
            </a:r>
            <a:r>
              <a:rPr lang="en-US" sz="1150" i="1" dirty="0">
                <a:solidFill>
                  <a:srgbClr val="C9D6E8"/>
                </a:solidFill>
                <a:latin typeface="Calibri" pitchFamily="34" charset="0"/>
                <a:ea typeface="Calibri" pitchFamily="34" charset="-122"/>
                <a:cs typeface="Calibri" pitchFamily="34" charset="-120"/>
              </a:rPr>
              <a:t>E. coli, Klebsiella, and Pseudomonas.
</a:t>
            </a:r>
            <a:endParaRPr lang="en-US" sz="1150" i="1" dirty="0"/>
          </a:p>
          <a:p>
            <a:pPr marL="342900" indent="-342900">
              <a:lnSpc>
                <a:spcPct val="112000"/>
              </a:lnSpc>
              <a:buSzPct val="100000"/>
              <a:buChar char="•"/>
            </a:pPr>
            <a:r>
              <a:rPr lang="en-US" sz="1150" dirty="0">
                <a:solidFill>
                  <a:srgbClr val="C9D6E8"/>
                </a:solidFill>
                <a:latin typeface="Calibri" pitchFamily="34" charset="0"/>
                <a:ea typeface="Calibri" pitchFamily="34" charset="-122"/>
                <a:cs typeface="Calibri" pitchFamily="34" charset="-120"/>
              </a:rPr>
              <a:t>Overcomes carbapenem resistance, addressing critical global resistance hotspots.</a:t>
            </a:r>
            <a:endParaRPr lang="en-US" sz="1150" dirty="0"/>
          </a:p>
        </p:txBody>
      </p:sp>
      <p:sp>
        <p:nvSpPr>
          <p:cNvPr id="18" name="Shape 14"/>
          <p:cNvSpPr/>
          <p:nvPr/>
        </p:nvSpPr>
        <p:spPr>
          <a:xfrm>
            <a:off x="4484043" y="2562062"/>
            <a:ext cx="7205472" cy="1444752"/>
          </a:xfrm>
          <a:prstGeom prst="roundRect">
            <a:avLst>
              <a:gd name="adj" fmla="val 5063"/>
            </a:avLst>
          </a:prstGeom>
          <a:solidFill>
            <a:srgbClr val="162A4A"/>
          </a:solidFill>
          <a:ln/>
          <a:effectLst>
            <a:outerShdw blurRad="101600" dist="38100" dir="5400000" algn="bl" rotWithShape="0">
              <a:srgbClr val="000000">
                <a:alpha val="35000"/>
              </a:srgbClr>
            </a:outerShdw>
          </a:effectLst>
        </p:spPr>
      </p:sp>
      <p:sp>
        <p:nvSpPr>
          <p:cNvPr id="19" name="Shape 15"/>
          <p:cNvSpPr/>
          <p:nvPr/>
        </p:nvSpPr>
        <p:spPr>
          <a:xfrm>
            <a:off x="4721787" y="3055838"/>
            <a:ext cx="457200" cy="457200"/>
          </a:xfrm>
          <a:prstGeom prst="ellipse">
            <a:avLst/>
          </a:prstGeom>
          <a:solidFill>
            <a:srgbClr val="1E3A5F"/>
          </a:solidFill>
          <a:ln w="12700">
            <a:solidFill>
              <a:srgbClr val="2EC4B6"/>
            </a:solidFill>
            <a:prstDash val="solid"/>
          </a:ln>
        </p:spPr>
      </p:sp>
      <p:pic>
        <p:nvPicPr>
          <p:cNvPr id="20" name="Image 2" descr="icons/dual.png"/>
          <p:cNvPicPr>
            <a:picLocks noChangeAspect="1"/>
          </p:cNvPicPr>
          <p:nvPr/>
        </p:nvPicPr>
        <p:blipFill>
          <a:blip r:embed="rId5"/>
          <a:stretch>
            <a:fillRect/>
          </a:stretch>
        </p:blipFill>
        <p:spPr>
          <a:xfrm>
            <a:off x="4840659" y="3174710"/>
            <a:ext cx="219456" cy="219456"/>
          </a:xfrm>
          <a:prstGeom prst="rect">
            <a:avLst/>
          </a:prstGeom>
        </p:spPr>
      </p:pic>
      <p:sp>
        <p:nvSpPr>
          <p:cNvPr id="21" name="Text 16"/>
          <p:cNvSpPr/>
          <p:nvPr/>
        </p:nvSpPr>
        <p:spPr>
          <a:xfrm>
            <a:off x="5352723" y="2690078"/>
            <a:ext cx="6108192" cy="365760"/>
          </a:xfrm>
          <a:prstGeom prst="rect">
            <a:avLst/>
          </a:prstGeom>
          <a:noFill/>
          <a:ln/>
        </p:spPr>
        <p:txBody>
          <a:bodyPr wrap="square" lIns="0" tIns="0" rIns="0" bIns="0" rtlCol="0" anchor="ctr"/>
          <a:lstStyle/>
          <a:p>
            <a:pPr marL="0" indent="0">
              <a:buNone/>
            </a:pPr>
            <a:r>
              <a:rPr lang="en-US" sz="1450" b="1" dirty="0">
                <a:solidFill>
                  <a:srgbClr val="2EC4B6"/>
                </a:solidFill>
                <a:latin typeface="Calibri" pitchFamily="34" charset="0"/>
                <a:ea typeface="Calibri" pitchFamily="34" charset="-122"/>
                <a:cs typeface="Calibri" pitchFamily="34" charset="-120"/>
              </a:rPr>
              <a:t>Dual-Attack Mechanism</a:t>
            </a:r>
            <a:endParaRPr lang="en-US" sz="1450" dirty="0"/>
          </a:p>
        </p:txBody>
      </p:sp>
      <p:sp>
        <p:nvSpPr>
          <p:cNvPr id="22" name="Text 17"/>
          <p:cNvSpPr/>
          <p:nvPr/>
        </p:nvSpPr>
        <p:spPr>
          <a:xfrm>
            <a:off x="5352723" y="3074126"/>
            <a:ext cx="6108192" cy="841248"/>
          </a:xfrm>
          <a:prstGeom prst="rect">
            <a:avLst/>
          </a:prstGeom>
          <a:noFill/>
          <a:ln/>
        </p:spPr>
        <p:txBody>
          <a:bodyPr wrap="square" lIns="0" tIns="0" rIns="0" bIns="0" rtlCol="0" anchor="t"/>
          <a:lstStyle/>
          <a:p>
            <a:pPr marL="342900" indent="-342900">
              <a:lnSpc>
                <a:spcPct val="112000"/>
              </a:lnSpc>
              <a:buSzPct val="100000"/>
              <a:buChar char="•"/>
            </a:pPr>
            <a:r>
              <a:rPr lang="en-US" sz="1150" dirty="0">
                <a:solidFill>
                  <a:srgbClr val="C9D6E8"/>
                </a:solidFill>
                <a:latin typeface="Calibri" pitchFamily="34" charset="0"/>
                <a:ea typeface="Calibri" pitchFamily="34" charset="-122"/>
                <a:cs typeface="Calibri" pitchFamily="34" charset="-120"/>
              </a:rPr>
              <a:t>Leverages a highly unique “Beta-Lactam Enhancer” blueprint.
</a:t>
            </a:r>
            <a:endParaRPr lang="en-US" sz="1150" dirty="0"/>
          </a:p>
          <a:p>
            <a:pPr marL="342900" indent="-342900">
              <a:lnSpc>
                <a:spcPct val="112000"/>
              </a:lnSpc>
              <a:buSzPct val="100000"/>
              <a:buChar char="•"/>
            </a:pPr>
            <a:r>
              <a:rPr lang="en-US" sz="1150" dirty="0">
                <a:solidFill>
                  <a:srgbClr val="C9D6E8"/>
                </a:solidFill>
                <a:latin typeface="Calibri" pitchFamily="34" charset="0"/>
                <a:ea typeface="Calibri" pitchFamily="34" charset="-122"/>
                <a:cs typeface="Calibri" pitchFamily="34" charset="-120"/>
              </a:rPr>
              <a:t>Simultaneously attacks two different targets on the bacterial cell wall to prevent mutation.</a:t>
            </a:r>
            <a:endParaRPr lang="en-US" sz="1150" dirty="0"/>
          </a:p>
        </p:txBody>
      </p:sp>
      <p:sp>
        <p:nvSpPr>
          <p:cNvPr id="23" name="Shape 18"/>
          <p:cNvSpPr/>
          <p:nvPr/>
        </p:nvSpPr>
        <p:spPr>
          <a:xfrm>
            <a:off x="4484043" y="4171406"/>
            <a:ext cx="7205472" cy="1645920"/>
          </a:xfrm>
          <a:prstGeom prst="roundRect">
            <a:avLst>
              <a:gd name="adj" fmla="val 5063"/>
            </a:avLst>
          </a:prstGeom>
          <a:solidFill>
            <a:srgbClr val="162A4A"/>
          </a:solidFill>
          <a:ln/>
          <a:effectLst>
            <a:outerShdw blurRad="101600" dist="38100" dir="5400000" algn="bl" rotWithShape="0">
              <a:srgbClr val="000000">
                <a:alpha val="35000"/>
              </a:srgbClr>
            </a:outerShdw>
          </a:effectLst>
        </p:spPr>
      </p:sp>
      <p:sp>
        <p:nvSpPr>
          <p:cNvPr id="24" name="Shape 19"/>
          <p:cNvSpPr/>
          <p:nvPr/>
        </p:nvSpPr>
        <p:spPr>
          <a:xfrm>
            <a:off x="4721787" y="4665182"/>
            <a:ext cx="457200" cy="457200"/>
          </a:xfrm>
          <a:prstGeom prst="ellipse">
            <a:avLst/>
          </a:prstGeom>
          <a:solidFill>
            <a:srgbClr val="1E3A5F"/>
          </a:solidFill>
          <a:ln w="12700">
            <a:solidFill>
              <a:srgbClr val="2EC4B6"/>
            </a:solidFill>
            <a:prstDash val="solid"/>
          </a:ln>
        </p:spPr>
      </p:sp>
      <p:pic>
        <p:nvPicPr>
          <p:cNvPr id="25" name="Image 3" descr="icons/chart.png"/>
          <p:cNvPicPr>
            <a:picLocks noChangeAspect="1"/>
          </p:cNvPicPr>
          <p:nvPr/>
        </p:nvPicPr>
        <p:blipFill>
          <a:blip r:embed="rId6"/>
          <a:stretch>
            <a:fillRect/>
          </a:stretch>
        </p:blipFill>
        <p:spPr>
          <a:xfrm>
            <a:off x="4840659" y="4784054"/>
            <a:ext cx="219456" cy="219456"/>
          </a:xfrm>
          <a:prstGeom prst="rect">
            <a:avLst/>
          </a:prstGeom>
        </p:spPr>
      </p:pic>
      <p:sp>
        <p:nvSpPr>
          <p:cNvPr id="26" name="Text 20"/>
          <p:cNvSpPr/>
          <p:nvPr/>
        </p:nvSpPr>
        <p:spPr>
          <a:xfrm>
            <a:off x="5352723" y="4299422"/>
            <a:ext cx="6108192" cy="365760"/>
          </a:xfrm>
          <a:prstGeom prst="rect">
            <a:avLst/>
          </a:prstGeom>
          <a:noFill/>
          <a:ln/>
        </p:spPr>
        <p:txBody>
          <a:bodyPr wrap="square" lIns="0" tIns="0" rIns="0" bIns="0" rtlCol="0" anchor="ctr"/>
          <a:lstStyle/>
          <a:p>
            <a:pPr marL="0" indent="0">
              <a:buNone/>
            </a:pPr>
            <a:r>
              <a:rPr lang="en-US" sz="1450" b="1" dirty="0">
                <a:solidFill>
                  <a:srgbClr val="2EC4B6"/>
                </a:solidFill>
                <a:latin typeface="Calibri" pitchFamily="34" charset="0"/>
                <a:ea typeface="Calibri" pitchFamily="34" charset="-122"/>
                <a:cs typeface="Calibri" pitchFamily="34" charset="-120"/>
              </a:rPr>
              <a:t>Outperforming the Gold Standard</a:t>
            </a:r>
            <a:endParaRPr lang="en-US" sz="1450" dirty="0"/>
          </a:p>
        </p:txBody>
      </p:sp>
      <p:sp>
        <p:nvSpPr>
          <p:cNvPr id="27" name="Text 21"/>
          <p:cNvSpPr/>
          <p:nvPr/>
        </p:nvSpPr>
        <p:spPr>
          <a:xfrm>
            <a:off x="5352723" y="4738334"/>
            <a:ext cx="1417320" cy="274320"/>
          </a:xfrm>
          <a:prstGeom prst="rect">
            <a:avLst/>
          </a:prstGeom>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ZAYNICH</a:t>
            </a:r>
            <a:endParaRPr lang="en-US" sz="1100" dirty="0"/>
          </a:p>
        </p:txBody>
      </p:sp>
      <p:sp>
        <p:nvSpPr>
          <p:cNvPr id="28" name="Shape 22"/>
          <p:cNvSpPr/>
          <p:nvPr/>
        </p:nvSpPr>
        <p:spPr>
          <a:xfrm>
            <a:off x="6770043" y="4738334"/>
            <a:ext cx="3401751" cy="274320"/>
          </a:xfrm>
          <a:prstGeom prst="roundRect">
            <a:avLst>
              <a:gd name="adj" fmla="val 13333"/>
            </a:avLst>
          </a:prstGeom>
          <a:solidFill>
            <a:srgbClr val="F2A93B"/>
          </a:solidFill>
          <a:ln/>
        </p:spPr>
      </p:sp>
      <p:sp>
        <p:nvSpPr>
          <p:cNvPr id="29" name="Text 23"/>
          <p:cNvSpPr/>
          <p:nvPr/>
        </p:nvSpPr>
        <p:spPr>
          <a:xfrm>
            <a:off x="10244946" y="4738334"/>
            <a:ext cx="548640" cy="274320"/>
          </a:xfrm>
          <a:prstGeom prst="rect">
            <a:avLst/>
          </a:prstGeom>
          <a:noFill/>
          <a:ln/>
        </p:spPr>
        <p:txBody>
          <a:bodyPr wrap="square" lIns="0" tIns="0" rIns="0" bIns="0" rtlCol="0" anchor="ctr"/>
          <a:lstStyle/>
          <a:p>
            <a:pPr marL="0" indent="0">
              <a:buNone/>
            </a:pPr>
            <a:r>
              <a:rPr lang="en-US" sz="1150" b="1" dirty="0">
                <a:solidFill>
                  <a:srgbClr val="F2A93B"/>
                </a:solidFill>
                <a:latin typeface="Calibri" pitchFamily="34" charset="0"/>
                <a:ea typeface="Calibri" pitchFamily="34" charset="-122"/>
                <a:cs typeface="Calibri" pitchFamily="34" charset="-120"/>
              </a:rPr>
              <a:t>89.0%</a:t>
            </a:r>
            <a:endParaRPr lang="en-US" sz="1150" dirty="0"/>
          </a:p>
        </p:txBody>
      </p:sp>
      <p:sp>
        <p:nvSpPr>
          <p:cNvPr id="30" name="Text 24"/>
          <p:cNvSpPr/>
          <p:nvPr/>
        </p:nvSpPr>
        <p:spPr>
          <a:xfrm>
            <a:off x="5352723" y="5158958"/>
            <a:ext cx="1417320" cy="274320"/>
          </a:xfrm>
          <a:prstGeom prst="rect">
            <a:avLst/>
          </a:prstGeom>
          <a:noFill/>
          <a:ln/>
        </p:spPr>
        <p:txBody>
          <a:bodyPr wrap="square" lIns="0" tIns="0" rIns="0" bIns="0" rtlCol="0" anchor="ctr"/>
          <a:lstStyle/>
          <a:p>
            <a:pPr marL="0" indent="0">
              <a:buNone/>
            </a:pPr>
            <a:r>
              <a:rPr lang="en-US" sz="1100" dirty="0">
                <a:solidFill>
                  <a:srgbClr val="8FA0BE"/>
                </a:solidFill>
                <a:latin typeface="Calibri" pitchFamily="34" charset="0"/>
                <a:ea typeface="Calibri" pitchFamily="34" charset="-122"/>
                <a:cs typeface="Calibri" pitchFamily="34" charset="-120"/>
              </a:rPr>
              <a:t>Meropenem</a:t>
            </a:r>
            <a:endParaRPr lang="en-US" sz="1100" dirty="0"/>
          </a:p>
        </p:txBody>
      </p:sp>
      <p:sp>
        <p:nvSpPr>
          <p:cNvPr id="31" name="Shape 25"/>
          <p:cNvSpPr/>
          <p:nvPr/>
        </p:nvSpPr>
        <p:spPr>
          <a:xfrm>
            <a:off x="6770043" y="5158958"/>
            <a:ext cx="2614379" cy="274320"/>
          </a:xfrm>
          <a:prstGeom prst="roundRect">
            <a:avLst>
              <a:gd name="adj" fmla="val 13333"/>
            </a:avLst>
          </a:prstGeom>
          <a:solidFill>
            <a:srgbClr val="445775"/>
          </a:solidFill>
          <a:ln/>
        </p:spPr>
      </p:sp>
      <p:sp>
        <p:nvSpPr>
          <p:cNvPr id="32" name="Text 26"/>
          <p:cNvSpPr/>
          <p:nvPr/>
        </p:nvSpPr>
        <p:spPr>
          <a:xfrm>
            <a:off x="9457574" y="5158958"/>
            <a:ext cx="548640" cy="274320"/>
          </a:xfrm>
          <a:prstGeom prst="rect">
            <a:avLst/>
          </a:prstGeom>
          <a:noFill/>
          <a:ln/>
        </p:spPr>
        <p:txBody>
          <a:bodyPr wrap="square" lIns="0" tIns="0" rIns="0" bIns="0" rtlCol="0" anchor="ctr"/>
          <a:lstStyle/>
          <a:p>
            <a:pPr marL="0" indent="0">
              <a:buNone/>
            </a:pPr>
            <a:r>
              <a:rPr lang="en-US" sz="1150" b="1" dirty="0">
                <a:solidFill>
                  <a:srgbClr val="8FA0BE"/>
                </a:solidFill>
                <a:latin typeface="Calibri" pitchFamily="34" charset="0"/>
                <a:ea typeface="Calibri" pitchFamily="34" charset="-122"/>
                <a:cs typeface="Calibri" pitchFamily="34" charset="-120"/>
              </a:rPr>
              <a:t>68.4%</a:t>
            </a:r>
            <a:endParaRPr lang="en-US" sz="1150" dirty="0"/>
          </a:p>
        </p:txBody>
      </p:sp>
      <p:sp>
        <p:nvSpPr>
          <p:cNvPr id="33" name="Text 27"/>
          <p:cNvSpPr/>
          <p:nvPr/>
        </p:nvSpPr>
        <p:spPr>
          <a:xfrm>
            <a:off x="5352723" y="5543006"/>
            <a:ext cx="5833872" cy="274320"/>
          </a:xfrm>
          <a:prstGeom prst="rect">
            <a:avLst/>
          </a:prstGeom>
          <a:noFill/>
          <a:ln/>
        </p:spPr>
        <p:txBody>
          <a:bodyPr wrap="square" lIns="0" tIns="0" rIns="0" bIns="0" rtlCol="0" anchor="t"/>
          <a:lstStyle/>
          <a:p>
            <a:pPr marL="0" indent="0">
              <a:buNone/>
            </a:pPr>
            <a:r>
              <a:rPr lang="en-US" sz="950" i="1" dirty="0">
                <a:solidFill>
                  <a:srgbClr val="8FA0BE"/>
                </a:solidFill>
                <a:latin typeface="Calibri" pitchFamily="34" charset="0"/>
                <a:ea typeface="Calibri" pitchFamily="34" charset="-122"/>
                <a:cs typeface="Calibri" pitchFamily="34" charset="-120"/>
              </a:rPr>
              <a:t>Combined clinical cure &amp; microbiologic response — global Phase 3 trial vs. the prior last-resort standard</a:t>
            </a:r>
            <a:endParaRPr lang="en-US" sz="950" dirty="0"/>
          </a:p>
        </p:txBody>
      </p:sp>
      <p:sp>
        <p:nvSpPr>
          <p:cNvPr id="34" name="Shape 28"/>
          <p:cNvSpPr/>
          <p:nvPr/>
        </p:nvSpPr>
        <p:spPr>
          <a:xfrm>
            <a:off x="457200" y="6108192"/>
            <a:ext cx="11274552" cy="502920"/>
          </a:xfrm>
          <a:prstGeom prst="roundRect">
            <a:avLst>
              <a:gd name="adj" fmla="val 14545"/>
            </a:avLst>
          </a:prstGeom>
          <a:solidFill>
            <a:srgbClr val="F2A93B"/>
          </a:solidFill>
          <a:ln/>
        </p:spPr>
      </p:sp>
      <p:pic>
        <p:nvPicPr>
          <p:cNvPr id="35" name="Image 4" descr="icons/insight.png"/>
          <p:cNvPicPr>
            <a:picLocks noChangeAspect="1"/>
          </p:cNvPicPr>
          <p:nvPr/>
        </p:nvPicPr>
        <p:blipFill>
          <a:blip r:embed="rId7"/>
          <a:stretch>
            <a:fillRect/>
          </a:stretch>
        </p:blipFill>
        <p:spPr>
          <a:xfrm>
            <a:off x="658368" y="6227064"/>
            <a:ext cx="274320" cy="274320"/>
          </a:xfrm>
          <a:prstGeom prst="rect">
            <a:avLst/>
          </a:prstGeom>
        </p:spPr>
      </p:pic>
      <p:sp>
        <p:nvSpPr>
          <p:cNvPr id="36" name="Text 29"/>
          <p:cNvSpPr/>
          <p:nvPr/>
        </p:nvSpPr>
        <p:spPr>
          <a:xfrm>
            <a:off x="1078992" y="6108192"/>
            <a:ext cx="10424160" cy="502920"/>
          </a:xfrm>
          <a:prstGeom prst="rect">
            <a:avLst/>
          </a:prstGeom>
          <a:noFill/>
          <a:ln/>
        </p:spPr>
        <p:txBody>
          <a:bodyPr wrap="square" lIns="0" tIns="0" rIns="0" bIns="0" rtlCol="0" anchor="ctr"/>
          <a:lstStyle/>
          <a:p>
            <a:pPr marL="0" indent="0">
              <a:lnSpc>
                <a:spcPct val="100000"/>
              </a:lnSpc>
              <a:buNone/>
            </a:pPr>
            <a:r>
              <a:rPr lang="en-US" sz="1200" b="1" dirty="0">
                <a:solidFill>
                  <a:srgbClr val="1A1A1A"/>
                </a:solidFill>
                <a:latin typeface="Calibri" pitchFamily="34" charset="0"/>
                <a:ea typeface="Calibri" pitchFamily="34" charset="-122"/>
                <a:cs typeface="Calibri" pitchFamily="34" charset="-120"/>
              </a:rPr>
              <a:t>Key Insight:  </a:t>
            </a:r>
            <a:r>
              <a:rPr lang="en-US" sz="1200" dirty="0">
                <a:solidFill>
                  <a:srgbClr val="1A1A1A"/>
                </a:solidFill>
                <a:latin typeface="Calibri" pitchFamily="34" charset="0"/>
                <a:ea typeface="Calibri" pitchFamily="34" charset="-122"/>
                <a:cs typeface="Calibri" pitchFamily="34" charset="-120"/>
              </a:rPr>
              <a:t>ZAYNICH™ marks a major shift in the AMR timeline — moving India from a global manufacturing hub of generic drugs to a frontrunner in advanced, lifesaving molecular discovery.</a:t>
            </a:r>
            <a:endParaRPr lang="en-US" sz="1200" dirty="0"/>
          </a:p>
        </p:txBody>
      </p:sp>
    </p:spTree>
    <p:extLst>
      <p:ext uri="{BB962C8B-B14F-4D97-AF65-F5344CB8AC3E}">
        <p14:creationId xmlns:p14="http://schemas.microsoft.com/office/powerpoint/2010/main" val="42529460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1">
    <p:bg>
      <p:bgPr>
        <a:solidFill>
          <a:srgbClr val="1B2A4A"/>
        </a:solidFill>
        <a:effectLst/>
      </p:bgPr>
    </p:bg>
    <p:spTree>
      <p:nvGrpSpPr>
        <p:cNvPr id="1" name=""/>
        <p:cNvGrpSpPr/>
        <p:nvPr/>
      </p:nvGrpSpPr>
      <p:grpSpPr>
        <a:xfrm>
          <a:off x="0" y="0"/>
          <a:ext cx="0" cy="0"/>
          <a:chOff x="0" y="0"/>
          <a:chExt cx="0" cy="0"/>
        </a:xfrm>
      </p:grpSpPr>
      <p:pic>
        <p:nvPicPr>
          <p:cNvPr id="2" name="Image 0" descr="/home/claude/amr_deck/icons/shield_navy.png"/>
          <p:cNvPicPr>
            <a:picLocks noChangeAspect="1"/>
          </p:cNvPicPr>
          <p:nvPr/>
        </p:nvPicPr>
        <p:blipFill>
          <a:blip r:embed="rId3">
            <a:alphaModFix amt="20000"/>
          </a:blip>
          <a:stretch>
            <a:fillRect/>
          </a:stretch>
        </p:blipFill>
        <p:spPr>
          <a:xfrm>
            <a:off x="7985760" y="813598"/>
            <a:ext cx="4206240" cy="4206240"/>
          </a:xfrm>
          <a:prstGeom prst="rect">
            <a:avLst/>
          </a:prstGeom>
        </p:spPr>
      </p:pic>
      <p:sp>
        <p:nvSpPr>
          <p:cNvPr id="3" name="Text 0"/>
          <p:cNvSpPr/>
          <p:nvPr/>
        </p:nvSpPr>
        <p:spPr>
          <a:xfrm>
            <a:off x="640080" y="594360"/>
            <a:ext cx="5486400" cy="320040"/>
          </a:xfrm>
          <a:prstGeom prst="rect">
            <a:avLst/>
          </a:prstGeom>
          <a:noFill/>
          <a:ln/>
        </p:spPr>
        <p:txBody>
          <a:bodyPr wrap="square" rtlCol="0" anchor="ctr"/>
          <a:lstStyle/>
          <a:p>
            <a:pPr marL="0" indent="0">
              <a:buNone/>
            </a:pPr>
            <a:r>
              <a:rPr lang="en-US" sz="1300" b="1" kern="0" spc="300" dirty="0">
                <a:solidFill>
                  <a:srgbClr val="C81D3A"/>
                </a:solidFill>
                <a:latin typeface="Calibri" pitchFamily="34" charset="0"/>
                <a:ea typeface="Calibri" pitchFamily="34" charset="-122"/>
                <a:cs typeface="Calibri" pitchFamily="34" charset="-120"/>
              </a:rPr>
              <a:t>CONCLUSION</a:t>
            </a:r>
            <a:endParaRPr lang="en-US" sz="1300" dirty="0"/>
          </a:p>
        </p:txBody>
      </p:sp>
      <p:sp>
        <p:nvSpPr>
          <p:cNvPr id="4" name="Text 1"/>
          <p:cNvSpPr/>
          <p:nvPr/>
        </p:nvSpPr>
        <p:spPr>
          <a:xfrm>
            <a:off x="594360" y="914400"/>
            <a:ext cx="9601200" cy="91440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Rewriting the Future of Global Health</a:t>
            </a:r>
            <a:endParaRPr lang="en-US" sz="3200" dirty="0"/>
          </a:p>
        </p:txBody>
      </p:sp>
      <p:sp>
        <p:nvSpPr>
          <p:cNvPr id="5" name="Shape 2"/>
          <p:cNvSpPr/>
          <p:nvPr/>
        </p:nvSpPr>
        <p:spPr>
          <a:xfrm>
            <a:off x="708660" y="2125980"/>
            <a:ext cx="685800" cy="685800"/>
          </a:xfrm>
          <a:prstGeom prst="ellipse">
            <a:avLst/>
          </a:prstGeom>
          <a:solidFill>
            <a:srgbClr val="2A3D63"/>
          </a:solidFill>
          <a:ln/>
          <a:effectLst>
            <a:outerShdw blurRad="76200" dist="25400" dir="5400000" algn="bl" rotWithShape="0">
              <a:srgbClr val="000000">
                <a:alpha val="25000"/>
              </a:srgbClr>
            </a:outerShdw>
          </a:effectLst>
        </p:spPr>
      </p:sp>
      <p:pic>
        <p:nvPicPr>
          <p:cNvPr id="6" name="Image 1" descr="/home/claude/amr_deck/icons/globe_white.png"/>
          <p:cNvPicPr>
            <a:picLocks noChangeAspect="1"/>
          </p:cNvPicPr>
          <p:nvPr/>
        </p:nvPicPr>
        <p:blipFill>
          <a:blip r:embed="rId4"/>
          <a:stretch>
            <a:fillRect/>
          </a:stretch>
        </p:blipFill>
        <p:spPr>
          <a:xfrm>
            <a:off x="873252" y="2290572"/>
            <a:ext cx="356616" cy="356616"/>
          </a:xfrm>
          <a:prstGeom prst="rect">
            <a:avLst/>
          </a:prstGeom>
        </p:spPr>
      </p:pic>
      <p:sp>
        <p:nvSpPr>
          <p:cNvPr id="7" name="Text 3"/>
          <p:cNvSpPr/>
          <p:nvPr/>
        </p:nvSpPr>
        <p:spPr>
          <a:xfrm>
            <a:off x="1554480" y="2103120"/>
            <a:ext cx="6949440" cy="320040"/>
          </a:xfrm>
          <a:prstGeom prst="rect">
            <a:avLst/>
          </a:prstGeom>
          <a:noFill/>
          <a:ln/>
        </p:spPr>
        <p:txBody>
          <a:bodyPr wrap="square"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No Isolated Threats</a:t>
            </a:r>
            <a:endParaRPr lang="en-US" sz="1500" dirty="0"/>
          </a:p>
        </p:txBody>
      </p:sp>
      <p:sp>
        <p:nvSpPr>
          <p:cNvPr id="8" name="Text 4"/>
          <p:cNvSpPr/>
          <p:nvPr/>
        </p:nvSpPr>
        <p:spPr>
          <a:xfrm>
            <a:off x="1554480" y="2432304"/>
            <a:ext cx="6949440" cy="502920"/>
          </a:xfrm>
          <a:prstGeom prst="rect">
            <a:avLst/>
          </a:prstGeom>
          <a:noFill/>
          <a:ln/>
        </p:spPr>
        <p:txBody>
          <a:bodyPr wrap="square" rtlCol="0" anchor="ctr"/>
          <a:lstStyle/>
          <a:p>
            <a:pPr marL="0" indent="0">
              <a:lnSpc>
                <a:spcPct val="110000"/>
              </a:lnSpc>
              <a:buNone/>
            </a:pPr>
            <a:r>
              <a:rPr lang="en-US" sz="1150" dirty="0">
                <a:solidFill>
                  <a:srgbClr val="CADCFC"/>
                </a:solidFill>
                <a:latin typeface="Calibri" pitchFamily="34" charset="0"/>
                <a:ea typeface="Calibri" pitchFamily="34" charset="-122"/>
                <a:cs typeface="Calibri" pitchFamily="34" charset="-120"/>
              </a:rPr>
              <a:t>As NDM-1 and mcr-1 prove, superbugs do not respect hospital walls or national borders.</a:t>
            </a:r>
            <a:endParaRPr lang="en-US" sz="1150" dirty="0"/>
          </a:p>
        </p:txBody>
      </p:sp>
      <p:sp>
        <p:nvSpPr>
          <p:cNvPr id="9" name="Shape 5"/>
          <p:cNvSpPr/>
          <p:nvPr/>
        </p:nvSpPr>
        <p:spPr>
          <a:xfrm>
            <a:off x="708660" y="3086100"/>
            <a:ext cx="685800" cy="685800"/>
          </a:xfrm>
          <a:prstGeom prst="ellipse">
            <a:avLst/>
          </a:prstGeom>
          <a:solidFill>
            <a:srgbClr val="2A3D63"/>
          </a:solidFill>
          <a:ln/>
          <a:effectLst>
            <a:outerShdw blurRad="76200" dist="25400" dir="5400000" algn="bl" rotWithShape="0">
              <a:srgbClr val="000000">
                <a:alpha val="25000"/>
              </a:srgbClr>
            </a:outerShdw>
          </a:effectLst>
        </p:spPr>
      </p:sp>
      <p:pic>
        <p:nvPicPr>
          <p:cNvPr id="10" name="Image 2" descr="/home/claude/amr_deck/icons/flask_white.png"/>
          <p:cNvPicPr>
            <a:picLocks noChangeAspect="1"/>
          </p:cNvPicPr>
          <p:nvPr/>
        </p:nvPicPr>
        <p:blipFill>
          <a:blip r:embed="rId5"/>
          <a:stretch>
            <a:fillRect/>
          </a:stretch>
        </p:blipFill>
        <p:spPr>
          <a:xfrm>
            <a:off x="873252" y="3250692"/>
            <a:ext cx="356616" cy="356616"/>
          </a:xfrm>
          <a:prstGeom prst="rect">
            <a:avLst/>
          </a:prstGeom>
        </p:spPr>
      </p:pic>
      <p:sp>
        <p:nvSpPr>
          <p:cNvPr id="11" name="Text 6"/>
          <p:cNvSpPr/>
          <p:nvPr/>
        </p:nvSpPr>
        <p:spPr>
          <a:xfrm>
            <a:off x="1554480" y="3063240"/>
            <a:ext cx="6949440" cy="320040"/>
          </a:xfrm>
          <a:prstGeom prst="rect">
            <a:avLst/>
          </a:prstGeom>
          <a:noFill/>
          <a:ln/>
        </p:spPr>
        <p:txBody>
          <a:bodyPr wrap="square"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The End of Chemistry</a:t>
            </a:r>
            <a:endParaRPr lang="en-US" sz="1500" dirty="0"/>
          </a:p>
        </p:txBody>
      </p:sp>
      <p:sp>
        <p:nvSpPr>
          <p:cNvPr id="12" name="Text 7"/>
          <p:cNvSpPr/>
          <p:nvPr/>
        </p:nvSpPr>
        <p:spPr>
          <a:xfrm>
            <a:off x="1554480" y="3392424"/>
            <a:ext cx="6949440" cy="502920"/>
          </a:xfrm>
          <a:prstGeom prst="rect">
            <a:avLst/>
          </a:prstGeom>
          <a:noFill/>
          <a:ln/>
        </p:spPr>
        <p:txBody>
          <a:bodyPr wrap="square" rtlCol="0" anchor="ctr"/>
          <a:lstStyle/>
          <a:p>
            <a:pPr marL="0" indent="0">
              <a:lnSpc>
                <a:spcPct val="110000"/>
              </a:lnSpc>
              <a:buNone/>
            </a:pPr>
            <a:r>
              <a:rPr lang="en-US" sz="1150" dirty="0">
                <a:solidFill>
                  <a:srgbClr val="CADCFC"/>
                </a:solidFill>
                <a:latin typeface="Calibri" pitchFamily="34" charset="0"/>
                <a:ea typeface="Calibri" pitchFamily="34" charset="-122"/>
                <a:cs typeface="Calibri" pitchFamily="34" charset="-120"/>
              </a:rPr>
              <a:t>We are rapidly running out of chemical backups; systemic fixes must replace individual magic bullets.</a:t>
            </a:r>
            <a:endParaRPr lang="en-US" sz="1150" dirty="0"/>
          </a:p>
        </p:txBody>
      </p:sp>
      <p:sp>
        <p:nvSpPr>
          <p:cNvPr id="13" name="Shape 8"/>
          <p:cNvSpPr/>
          <p:nvPr/>
        </p:nvSpPr>
        <p:spPr>
          <a:xfrm>
            <a:off x="708660" y="4046220"/>
            <a:ext cx="685800" cy="685800"/>
          </a:xfrm>
          <a:prstGeom prst="ellipse">
            <a:avLst/>
          </a:prstGeom>
          <a:solidFill>
            <a:srgbClr val="2A3D63"/>
          </a:solidFill>
          <a:ln/>
          <a:effectLst>
            <a:outerShdw blurRad="76200" dist="25400" dir="5400000" algn="bl" rotWithShape="0">
              <a:srgbClr val="000000">
                <a:alpha val="25000"/>
              </a:srgbClr>
            </a:outerShdw>
          </a:effectLst>
        </p:spPr>
      </p:sp>
      <p:pic>
        <p:nvPicPr>
          <p:cNvPr id="14" name="Image 3" descr="/home/claude/amr_deck/icons/gavel_white.png"/>
          <p:cNvPicPr>
            <a:picLocks noChangeAspect="1"/>
          </p:cNvPicPr>
          <p:nvPr/>
        </p:nvPicPr>
        <p:blipFill>
          <a:blip r:embed="rId6"/>
          <a:stretch>
            <a:fillRect/>
          </a:stretch>
        </p:blipFill>
        <p:spPr>
          <a:xfrm>
            <a:off x="873252" y="4210812"/>
            <a:ext cx="356616" cy="356616"/>
          </a:xfrm>
          <a:prstGeom prst="rect">
            <a:avLst/>
          </a:prstGeom>
        </p:spPr>
      </p:pic>
      <p:sp>
        <p:nvSpPr>
          <p:cNvPr id="15" name="Text 9"/>
          <p:cNvSpPr/>
          <p:nvPr/>
        </p:nvSpPr>
        <p:spPr>
          <a:xfrm>
            <a:off x="1554480" y="4023360"/>
            <a:ext cx="6949440" cy="320040"/>
          </a:xfrm>
          <a:prstGeom prst="rect">
            <a:avLst/>
          </a:prstGeom>
          <a:noFill/>
          <a:ln/>
        </p:spPr>
        <p:txBody>
          <a:bodyPr wrap="square"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Policy over Prescription</a:t>
            </a:r>
            <a:endParaRPr lang="en-US" sz="1500" dirty="0"/>
          </a:p>
        </p:txBody>
      </p:sp>
      <p:sp>
        <p:nvSpPr>
          <p:cNvPr id="16" name="Text 10"/>
          <p:cNvSpPr/>
          <p:nvPr/>
        </p:nvSpPr>
        <p:spPr>
          <a:xfrm>
            <a:off x="1554480" y="4352544"/>
            <a:ext cx="6949440" cy="502920"/>
          </a:xfrm>
          <a:prstGeom prst="rect">
            <a:avLst/>
          </a:prstGeom>
          <a:noFill/>
          <a:ln/>
        </p:spPr>
        <p:txBody>
          <a:bodyPr wrap="square" rtlCol="0" anchor="ctr"/>
          <a:lstStyle/>
          <a:p>
            <a:pPr marL="0" indent="0">
              <a:lnSpc>
                <a:spcPct val="110000"/>
              </a:lnSpc>
              <a:buNone/>
            </a:pPr>
            <a:r>
              <a:rPr lang="en-US" sz="1150" dirty="0">
                <a:solidFill>
                  <a:srgbClr val="CADCFC"/>
                </a:solidFill>
                <a:latin typeface="Calibri" pitchFamily="34" charset="0"/>
                <a:ea typeface="Calibri" pitchFamily="34" charset="-122"/>
                <a:cs typeface="Calibri" pitchFamily="34" charset="-120"/>
              </a:rPr>
              <a:t>Banning agricultural loading and regulating factory effluent is as critical as restricting patient scripts.</a:t>
            </a:r>
            <a:endParaRPr lang="en-US" sz="1150" dirty="0"/>
          </a:p>
        </p:txBody>
      </p:sp>
      <p:sp>
        <p:nvSpPr>
          <p:cNvPr id="17" name="Shape 11"/>
          <p:cNvSpPr/>
          <p:nvPr/>
        </p:nvSpPr>
        <p:spPr>
          <a:xfrm>
            <a:off x="708660" y="5006340"/>
            <a:ext cx="685800" cy="685800"/>
          </a:xfrm>
          <a:prstGeom prst="ellipse">
            <a:avLst/>
          </a:prstGeom>
          <a:solidFill>
            <a:srgbClr val="2A3D63"/>
          </a:solidFill>
          <a:ln/>
          <a:effectLst>
            <a:outerShdw blurRad="76200" dist="25400" dir="5400000" algn="bl" rotWithShape="0">
              <a:srgbClr val="000000">
                <a:alpha val="25000"/>
              </a:srgbClr>
            </a:outerShdw>
          </a:effectLst>
        </p:spPr>
      </p:sp>
      <p:pic>
        <p:nvPicPr>
          <p:cNvPr id="18" name="Image 4" descr="/home/claude/amr_deck/icons/shield_white.png"/>
          <p:cNvPicPr>
            <a:picLocks noChangeAspect="1"/>
          </p:cNvPicPr>
          <p:nvPr/>
        </p:nvPicPr>
        <p:blipFill>
          <a:blip r:embed="rId3"/>
          <a:stretch>
            <a:fillRect/>
          </a:stretch>
        </p:blipFill>
        <p:spPr>
          <a:xfrm>
            <a:off x="873252" y="5170932"/>
            <a:ext cx="356616" cy="356616"/>
          </a:xfrm>
          <a:prstGeom prst="rect">
            <a:avLst/>
          </a:prstGeom>
        </p:spPr>
      </p:pic>
      <p:sp>
        <p:nvSpPr>
          <p:cNvPr id="19" name="Text 12"/>
          <p:cNvSpPr/>
          <p:nvPr/>
        </p:nvSpPr>
        <p:spPr>
          <a:xfrm>
            <a:off x="1554480" y="4983480"/>
            <a:ext cx="6949440" cy="320040"/>
          </a:xfrm>
          <a:prstGeom prst="rect">
            <a:avLst/>
          </a:prstGeom>
          <a:noFill/>
          <a:ln/>
        </p:spPr>
        <p:txBody>
          <a:bodyPr wrap="square"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The Ultimate Goal</a:t>
            </a:r>
            <a:endParaRPr lang="en-US" sz="1500" dirty="0"/>
          </a:p>
        </p:txBody>
      </p:sp>
      <p:sp>
        <p:nvSpPr>
          <p:cNvPr id="20" name="Text 13"/>
          <p:cNvSpPr/>
          <p:nvPr/>
        </p:nvSpPr>
        <p:spPr>
          <a:xfrm>
            <a:off x="1554480" y="5312664"/>
            <a:ext cx="6949440" cy="502920"/>
          </a:xfrm>
          <a:prstGeom prst="rect">
            <a:avLst/>
          </a:prstGeom>
          <a:noFill/>
          <a:ln/>
        </p:spPr>
        <p:txBody>
          <a:bodyPr wrap="square" rtlCol="0" anchor="ctr"/>
          <a:lstStyle/>
          <a:p>
            <a:pPr marL="0" indent="0">
              <a:lnSpc>
                <a:spcPct val="110000"/>
              </a:lnSpc>
              <a:buNone/>
            </a:pPr>
            <a:r>
              <a:rPr lang="en-US" sz="1150" dirty="0">
                <a:solidFill>
                  <a:srgbClr val="CADCFC"/>
                </a:solidFill>
                <a:latin typeface="Calibri" pitchFamily="34" charset="0"/>
                <a:ea typeface="Calibri" pitchFamily="34" charset="-122"/>
                <a:cs typeface="Calibri" pitchFamily="34" charset="-120"/>
              </a:rPr>
              <a:t>Protecting our last-resort antibiotics to ensure a safe future for the next generation.</a:t>
            </a:r>
            <a:endParaRPr lang="en-US" sz="1150" dirty="0"/>
          </a:p>
        </p:txBody>
      </p:sp>
      <p:sp>
        <p:nvSpPr>
          <p:cNvPr id="21" name="Shape 14"/>
          <p:cNvSpPr/>
          <p:nvPr/>
        </p:nvSpPr>
        <p:spPr>
          <a:xfrm>
            <a:off x="10239104" y="6156089"/>
            <a:ext cx="914400" cy="0"/>
          </a:xfrm>
          <a:prstGeom prst="line">
            <a:avLst/>
          </a:prstGeom>
          <a:noFill/>
          <a:ln w="38100">
            <a:solidFill>
              <a:srgbClr val="C81D3A"/>
            </a:solidFill>
            <a:prstDash val="solid"/>
          </a:ln>
        </p:spPr>
      </p:sp>
      <p:sp>
        <p:nvSpPr>
          <p:cNvPr id="22" name="Text 15"/>
          <p:cNvSpPr/>
          <p:nvPr/>
        </p:nvSpPr>
        <p:spPr>
          <a:xfrm>
            <a:off x="10195560" y="6108192"/>
            <a:ext cx="1458686" cy="365760"/>
          </a:xfrm>
          <a:prstGeom prst="rect">
            <a:avLst/>
          </a:prstGeom>
          <a:noFill/>
          <a:ln/>
        </p:spPr>
        <p:txBody>
          <a:bodyPr wrap="square" rtlCol="0" anchor="ctr"/>
          <a:lstStyle/>
          <a:p>
            <a:pPr marL="0" indent="0">
              <a:buNone/>
            </a:pPr>
            <a:r>
              <a:rPr lang="en-US" sz="1500" i="1" dirty="0">
                <a:solidFill>
                  <a:srgbClr val="8FA3C7"/>
                </a:solidFill>
                <a:latin typeface="Cambria" pitchFamily="34" charset="0"/>
                <a:ea typeface="Cambria" pitchFamily="34" charset="-122"/>
                <a:cs typeface="Cambria" pitchFamily="34" charset="-120"/>
              </a:rPr>
              <a:t>Thank you.</a:t>
            </a:r>
            <a:endParaRPr lang="en-US" sz="1500" dirty="0"/>
          </a:p>
        </p:txBody>
      </p:sp>
      <p:sp>
        <p:nvSpPr>
          <p:cNvPr id="23" name="Text 16"/>
          <p:cNvSpPr/>
          <p:nvPr/>
        </p:nvSpPr>
        <p:spPr>
          <a:xfrm>
            <a:off x="457200" y="6473952"/>
            <a:ext cx="7315200" cy="274320"/>
          </a:xfrm>
          <a:prstGeom prst="rect">
            <a:avLst/>
          </a:prstGeom>
          <a:noFill/>
          <a:ln/>
        </p:spPr>
        <p:txBody>
          <a:bodyPr wrap="square" rtlCol="0" anchor="ctr"/>
          <a:lstStyle/>
          <a:p>
            <a:pPr marL="0" indent="0" algn="l">
              <a:buNone/>
            </a:pPr>
            <a:r>
              <a:rPr lang="en-US" sz="1000" dirty="0">
                <a:solidFill>
                  <a:srgbClr val="6B7280"/>
                </a:solidFill>
                <a:latin typeface="Calibri" pitchFamily="34" charset="0"/>
                <a:ea typeface="Calibri" pitchFamily="34" charset="-122"/>
                <a:cs typeface="Calibri" pitchFamily="34" charset="-120"/>
              </a:rPr>
              <a:t>The AMR Crisis in India</a:t>
            </a:r>
            <a:endParaRPr lang="en-US" sz="1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299</TotalTime>
  <Words>2136</Words>
  <Application>Microsoft Office PowerPoint</Application>
  <PresentationFormat>Widescreen</PresentationFormat>
  <Paragraphs>301</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Dell</cp:lastModifiedBy>
  <cp:revision>22</cp:revision>
  <dcterms:created xsi:type="dcterms:W3CDTF">2026-07-26T20:00:41Z</dcterms:created>
  <dcterms:modified xsi:type="dcterms:W3CDTF">2026-07-31T10:43:53Z</dcterms:modified>
</cp:coreProperties>
</file>